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7"/>
  </p:notesMasterIdLst>
  <p:sldIdLst>
    <p:sldId id="272" r:id="rId2"/>
    <p:sldId id="257" r:id="rId3"/>
    <p:sldId id="266" r:id="rId4"/>
    <p:sldId id="261" r:id="rId5"/>
    <p:sldId id="268" r:id="rId6"/>
    <p:sldId id="258" r:id="rId7"/>
    <p:sldId id="259" r:id="rId8"/>
    <p:sldId id="267" r:id="rId9"/>
    <p:sldId id="260" r:id="rId10"/>
    <p:sldId id="271" r:id="rId11"/>
    <p:sldId id="265" r:id="rId12"/>
    <p:sldId id="262" r:id="rId13"/>
    <p:sldId id="269" r:id="rId14"/>
    <p:sldId id="264" r:id="rId15"/>
    <p:sldId id="263" r:id="rId16"/>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uinn" initials="Q" lastIdx="1" clrIdx="0">
    <p:extLst>
      <p:ext uri="{19B8F6BF-5375-455C-9EA6-DF929625EA0E}">
        <p15:presenceInfo xmlns:p15="http://schemas.microsoft.com/office/powerpoint/2012/main" userId="Qui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0" autoAdjust="0"/>
    <p:restoredTop sz="48789" autoAdjust="0"/>
  </p:normalViewPr>
  <p:slideViewPr>
    <p:cSldViewPr snapToGrid="0">
      <p:cViewPr varScale="1">
        <p:scale>
          <a:sx n="43" d="100"/>
          <a:sy n="43" d="100"/>
        </p:scale>
        <p:origin x="72" y="306"/>
      </p:cViewPr>
      <p:guideLst/>
    </p:cSldViewPr>
  </p:slideViewPr>
  <p:notesTextViewPr>
    <p:cViewPr>
      <p:scale>
        <a:sx n="1" d="1"/>
        <a:sy n="1" d="1"/>
      </p:scale>
      <p:origin x="0" y="0"/>
    </p:cViewPr>
  </p:notesTextViewPr>
  <p:notesViewPr>
    <p:cSldViewPr snapToGrid="0">
      <p:cViewPr varScale="1">
        <p:scale>
          <a:sx n="70" d="100"/>
          <a:sy n="70" d="100"/>
        </p:scale>
        <p:origin x="1428"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A4E52B3E-7701-4E88-BB27-6393C65EAE52}" type="datetimeFigureOut">
              <a:rPr lang="en-US" smtClean="0"/>
              <a:t>5/2/2017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41440F92-77FE-49E1-A5C4-63AFEAF224F8}" type="slidenum">
              <a:rPr lang="en-US" smtClean="0"/>
              <a:t>‹#›</a:t>
            </a:fld>
            <a:endParaRPr lang="en-US"/>
          </a:p>
        </p:txBody>
      </p:sp>
    </p:spTree>
    <p:extLst>
      <p:ext uri="{BB962C8B-B14F-4D97-AF65-F5344CB8AC3E}">
        <p14:creationId xmlns:p14="http://schemas.microsoft.com/office/powerpoint/2010/main" val="4061435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40F92-77FE-49E1-A5C4-63AFEAF224F8}" type="slidenum">
              <a:rPr lang="en-US" smtClean="0"/>
              <a:t>1</a:t>
            </a:fld>
            <a:endParaRPr lang="en-US"/>
          </a:p>
        </p:txBody>
      </p:sp>
    </p:spTree>
    <p:extLst>
      <p:ext uri="{BB962C8B-B14F-4D97-AF65-F5344CB8AC3E}">
        <p14:creationId xmlns:p14="http://schemas.microsoft.com/office/powerpoint/2010/main" val="2943641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40F92-77FE-49E1-A5C4-63AFEAF224F8}" type="slidenum">
              <a:rPr lang="en-US" smtClean="0"/>
              <a:t>10</a:t>
            </a:fld>
            <a:endParaRPr lang="en-US"/>
          </a:p>
        </p:txBody>
      </p:sp>
    </p:spTree>
    <p:extLst>
      <p:ext uri="{BB962C8B-B14F-4D97-AF65-F5344CB8AC3E}">
        <p14:creationId xmlns:p14="http://schemas.microsoft.com/office/powerpoint/2010/main" val="2464714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40F92-77FE-49E1-A5C4-63AFEAF224F8}" type="slidenum">
              <a:rPr lang="en-US" smtClean="0"/>
              <a:t>11</a:t>
            </a:fld>
            <a:endParaRPr lang="en-US"/>
          </a:p>
        </p:txBody>
      </p:sp>
    </p:spTree>
    <p:extLst>
      <p:ext uri="{BB962C8B-B14F-4D97-AF65-F5344CB8AC3E}">
        <p14:creationId xmlns:p14="http://schemas.microsoft.com/office/powerpoint/2010/main" val="780735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40F92-77FE-49E1-A5C4-63AFEAF224F8}" type="slidenum">
              <a:rPr lang="en-US" smtClean="0"/>
              <a:t>12</a:t>
            </a:fld>
            <a:endParaRPr lang="en-US"/>
          </a:p>
        </p:txBody>
      </p:sp>
    </p:spTree>
    <p:extLst>
      <p:ext uri="{BB962C8B-B14F-4D97-AF65-F5344CB8AC3E}">
        <p14:creationId xmlns:p14="http://schemas.microsoft.com/office/powerpoint/2010/main" val="1923056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40F92-77FE-49E1-A5C4-63AFEAF224F8}" type="slidenum">
              <a:rPr lang="en-US" smtClean="0"/>
              <a:t>13</a:t>
            </a:fld>
            <a:endParaRPr lang="en-US"/>
          </a:p>
        </p:txBody>
      </p:sp>
    </p:spTree>
    <p:extLst>
      <p:ext uri="{BB962C8B-B14F-4D97-AF65-F5344CB8AC3E}">
        <p14:creationId xmlns:p14="http://schemas.microsoft.com/office/powerpoint/2010/main" val="1442266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440F92-77FE-49E1-A5C4-63AFEAF224F8}" type="slidenum">
              <a:rPr lang="en-US" smtClean="0"/>
              <a:t>14</a:t>
            </a:fld>
            <a:endParaRPr lang="en-US"/>
          </a:p>
        </p:txBody>
      </p:sp>
    </p:spTree>
    <p:extLst>
      <p:ext uri="{BB962C8B-B14F-4D97-AF65-F5344CB8AC3E}">
        <p14:creationId xmlns:p14="http://schemas.microsoft.com/office/powerpoint/2010/main" val="1802234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40F92-77FE-49E1-A5C4-63AFEAF224F8}" type="slidenum">
              <a:rPr lang="en-US" smtClean="0"/>
              <a:t>15</a:t>
            </a:fld>
            <a:endParaRPr lang="en-US"/>
          </a:p>
        </p:txBody>
      </p:sp>
    </p:spTree>
    <p:extLst>
      <p:ext uri="{BB962C8B-B14F-4D97-AF65-F5344CB8AC3E}">
        <p14:creationId xmlns:p14="http://schemas.microsoft.com/office/powerpoint/2010/main" val="127367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40F92-77FE-49E1-A5C4-63AFEAF224F8}" type="slidenum">
              <a:rPr lang="en-US" smtClean="0"/>
              <a:t>2</a:t>
            </a:fld>
            <a:endParaRPr lang="en-US"/>
          </a:p>
        </p:txBody>
      </p:sp>
    </p:spTree>
    <p:extLst>
      <p:ext uri="{BB962C8B-B14F-4D97-AF65-F5344CB8AC3E}">
        <p14:creationId xmlns:p14="http://schemas.microsoft.com/office/powerpoint/2010/main" val="1101385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40F92-77FE-49E1-A5C4-63AFEAF224F8}" type="slidenum">
              <a:rPr lang="en-US" smtClean="0"/>
              <a:t>3</a:t>
            </a:fld>
            <a:endParaRPr lang="en-US"/>
          </a:p>
        </p:txBody>
      </p:sp>
    </p:spTree>
    <p:extLst>
      <p:ext uri="{BB962C8B-B14F-4D97-AF65-F5344CB8AC3E}">
        <p14:creationId xmlns:p14="http://schemas.microsoft.com/office/powerpoint/2010/main" val="4090798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40F92-77FE-49E1-A5C4-63AFEAF224F8}" type="slidenum">
              <a:rPr lang="en-US" smtClean="0"/>
              <a:t>4</a:t>
            </a:fld>
            <a:endParaRPr lang="en-US"/>
          </a:p>
        </p:txBody>
      </p:sp>
    </p:spTree>
    <p:extLst>
      <p:ext uri="{BB962C8B-B14F-4D97-AF65-F5344CB8AC3E}">
        <p14:creationId xmlns:p14="http://schemas.microsoft.com/office/powerpoint/2010/main" val="2377920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40F92-77FE-49E1-A5C4-63AFEAF224F8}" type="slidenum">
              <a:rPr lang="en-US" smtClean="0"/>
              <a:t>5</a:t>
            </a:fld>
            <a:endParaRPr lang="en-US"/>
          </a:p>
        </p:txBody>
      </p:sp>
    </p:spTree>
    <p:extLst>
      <p:ext uri="{BB962C8B-B14F-4D97-AF65-F5344CB8AC3E}">
        <p14:creationId xmlns:p14="http://schemas.microsoft.com/office/powerpoint/2010/main" val="3995373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40F92-77FE-49E1-A5C4-63AFEAF224F8}" type="slidenum">
              <a:rPr lang="en-US" smtClean="0"/>
              <a:t>6</a:t>
            </a:fld>
            <a:endParaRPr lang="en-US"/>
          </a:p>
        </p:txBody>
      </p:sp>
    </p:spTree>
    <p:extLst>
      <p:ext uri="{BB962C8B-B14F-4D97-AF65-F5344CB8AC3E}">
        <p14:creationId xmlns:p14="http://schemas.microsoft.com/office/powerpoint/2010/main" val="1921245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440F92-77FE-49E1-A5C4-63AFEAF224F8}" type="slidenum">
              <a:rPr lang="en-US" smtClean="0"/>
              <a:t>7</a:t>
            </a:fld>
            <a:endParaRPr lang="en-US"/>
          </a:p>
        </p:txBody>
      </p:sp>
    </p:spTree>
    <p:extLst>
      <p:ext uri="{BB962C8B-B14F-4D97-AF65-F5344CB8AC3E}">
        <p14:creationId xmlns:p14="http://schemas.microsoft.com/office/powerpoint/2010/main" val="3325532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40F92-77FE-49E1-A5C4-63AFEAF224F8}" type="slidenum">
              <a:rPr lang="en-US" smtClean="0"/>
              <a:t>8</a:t>
            </a:fld>
            <a:endParaRPr lang="en-US"/>
          </a:p>
        </p:txBody>
      </p:sp>
    </p:spTree>
    <p:extLst>
      <p:ext uri="{BB962C8B-B14F-4D97-AF65-F5344CB8AC3E}">
        <p14:creationId xmlns:p14="http://schemas.microsoft.com/office/powerpoint/2010/main" val="4149688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40F92-77FE-49E1-A5C4-63AFEAF224F8}" type="slidenum">
              <a:rPr lang="en-US" smtClean="0"/>
              <a:t>9</a:t>
            </a:fld>
            <a:endParaRPr lang="en-US"/>
          </a:p>
        </p:txBody>
      </p:sp>
    </p:spTree>
    <p:extLst>
      <p:ext uri="{BB962C8B-B14F-4D97-AF65-F5344CB8AC3E}">
        <p14:creationId xmlns:p14="http://schemas.microsoft.com/office/powerpoint/2010/main" val="3019875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FD66FF0F-F687-4D8D-AF08-099544B777BD}" type="datetimeFigureOut">
              <a:rPr lang="en-US" smtClean="0"/>
              <a:t>5/2/2017</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D655DF6-4388-443F-B03E-36C294ADCAE4}" type="slidenum">
              <a:rPr lang="en-US" smtClean="0"/>
              <a:t>‹#›</a:t>
            </a:fld>
            <a:endParaRPr lang="en-US"/>
          </a:p>
        </p:txBody>
      </p:sp>
    </p:spTree>
    <p:extLst>
      <p:ext uri="{BB962C8B-B14F-4D97-AF65-F5344CB8AC3E}">
        <p14:creationId xmlns:p14="http://schemas.microsoft.com/office/powerpoint/2010/main" val="1218761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66FF0F-F687-4D8D-AF08-099544B777BD}"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655DF6-4388-443F-B03E-36C294ADCAE4}" type="slidenum">
              <a:rPr lang="en-US" smtClean="0"/>
              <a:t>‹#›</a:t>
            </a:fld>
            <a:endParaRPr lang="en-US"/>
          </a:p>
        </p:txBody>
      </p:sp>
    </p:spTree>
    <p:extLst>
      <p:ext uri="{BB962C8B-B14F-4D97-AF65-F5344CB8AC3E}">
        <p14:creationId xmlns:p14="http://schemas.microsoft.com/office/powerpoint/2010/main" val="2014166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66FF0F-F687-4D8D-AF08-099544B777BD}"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655DF6-4388-443F-B03E-36C294ADCAE4}" type="slidenum">
              <a:rPr lang="en-US" smtClean="0"/>
              <a:t>‹#›</a:t>
            </a:fld>
            <a:endParaRPr lang="en-US"/>
          </a:p>
        </p:txBody>
      </p:sp>
    </p:spTree>
    <p:extLst>
      <p:ext uri="{BB962C8B-B14F-4D97-AF65-F5344CB8AC3E}">
        <p14:creationId xmlns:p14="http://schemas.microsoft.com/office/powerpoint/2010/main" val="3230283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66FF0F-F687-4D8D-AF08-099544B777BD}"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655DF6-4388-443F-B03E-36C294ADCAE4}" type="slidenum">
              <a:rPr lang="en-US" smtClean="0"/>
              <a:t>‹#›</a:t>
            </a:fld>
            <a:endParaRPr lang="en-US"/>
          </a:p>
        </p:txBody>
      </p:sp>
    </p:spTree>
    <p:extLst>
      <p:ext uri="{BB962C8B-B14F-4D97-AF65-F5344CB8AC3E}">
        <p14:creationId xmlns:p14="http://schemas.microsoft.com/office/powerpoint/2010/main" val="2969636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D66FF0F-F687-4D8D-AF08-099544B777BD}"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655DF6-4388-443F-B03E-36C294ADCAE4}" type="slidenum">
              <a:rPr lang="en-US" smtClean="0"/>
              <a:t>‹#›</a:t>
            </a:fld>
            <a:endParaRPr lang="en-US"/>
          </a:p>
        </p:txBody>
      </p:sp>
    </p:spTree>
    <p:extLst>
      <p:ext uri="{BB962C8B-B14F-4D97-AF65-F5344CB8AC3E}">
        <p14:creationId xmlns:p14="http://schemas.microsoft.com/office/powerpoint/2010/main" val="440322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D66FF0F-F687-4D8D-AF08-099544B777BD}" type="datetimeFigureOut">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655DF6-4388-443F-B03E-36C294ADCAE4}" type="slidenum">
              <a:rPr lang="en-US" smtClean="0"/>
              <a:t>‹#›</a:t>
            </a:fld>
            <a:endParaRPr lang="en-US"/>
          </a:p>
        </p:txBody>
      </p:sp>
    </p:spTree>
    <p:extLst>
      <p:ext uri="{BB962C8B-B14F-4D97-AF65-F5344CB8AC3E}">
        <p14:creationId xmlns:p14="http://schemas.microsoft.com/office/powerpoint/2010/main" val="3293079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66FF0F-F687-4D8D-AF08-099544B777BD}" type="datetimeFigureOut">
              <a:rPr lang="en-US" smtClean="0"/>
              <a:t>5/2/2017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655DF6-4388-443F-B03E-36C294ADCAE4}" type="slidenum">
              <a:rPr lang="en-US" smtClean="0"/>
              <a:t>‹#›</a:t>
            </a:fld>
            <a:endParaRPr lang="en-US"/>
          </a:p>
        </p:txBody>
      </p:sp>
    </p:spTree>
    <p:extLst>
      <p:ext uri="{BB962C8B-B14F-4D97-AF65-F5344CB8AC3E}">
        <p14:creationId xmlns:p14="http://schemas.microsoft.com/office/powerpoint/2010/main" val="1345071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D66FF0F-F687-4D8D-AF08-099544B777BD}" type="datetimeFigureOut">
              <a:rPr lang="en-US" smtClean="0"/>
              <a:t>5/2/2017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655DF6-4388-443F-B03E-36C294ADCAE4}" type="slidenum">
              <a:rPr lang="en-US" smtClean="0"/>
              <a:t>‹#›</a:t>
            </a:fld>
            <a:endParaRPr lang="en-US"/>
          </a:p>
        </p:txBody>
      </p:sp>
    </p:spTree>
    <p:extLst>
      <p:ext uri="{BB962C8B-B14F-4D97-AF65-F5344CB8AC3E}">
        <p14:creationId xmlns:p14="http://schemas.microsoft.com/office/powerpoint/2010/main" val="2868612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66FF0F-F687-4D8D-AF08-099544B777BD}" type="datetimeFigureOut">
              <a:rPr lang="en-US" smtClean="0"/>
              <a:t>5/2/2017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655DF6-4388-443F-B03E-36C294ADCAE4}" type="slidenum">
              <a:rPr lang="en-US" smtClean="0"/>
              <a:t>‹#›</a:t>
            </a:fld>
            <a:endParaRPr lang="en-US"/>
          </a:p>
        </p:txBody>
      </p:sp>
    </p:spTree>
    <p:extLst>
      <p:ext uri="{BB962C8B-B14F-4D97-AF65-F5344CB8AC3E}">
        <p14:creationId xmlns:p14="http://schemas.microsoft.com/office/powerpoint/2010/main" val="103874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
        <p:nvSpPr>
          <p:cNvPr id="5" name="Date Placeholder 4"/>
          <p:cNvSpPr>
            <a:spLocks noGrp="1"/>
          </p:cNvSpPr>
          <p:nvPr>
            <p:ph type="dt" sz="half" idx="10"/>
          </p:nvPr>
        </p:nvSpPr>
        <p:spPr/>
        <p:txBody>
          <a:bodyPr/>
          <a:lstStyle/>
          <a:p>
            <a:fld id="{FD66FF0F-F687-4D8D-AF08-099544B777BD}" type="datetimeFigureOut">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FD655DF6-4388-443F-B03E-36C294ADCAE4}" type="slidenum">
              <a:rPr lang="en-US" smtClean="0"/>
              <a:t>‹#›</a:t>
            </a:fld>
            <a:endParaRPr lang="en-US"/>
          </a:p>
        </p:txBody>
      </p:sp>
    </p:spTree>
    <p:extLst>
      <p:ext uri="{BB962C8B-B14F-4D97-AF65-F5344CB8AC3E}">
        <p14:creationId xmlns:p14="http://schemas.microsoft.com/office/powerpoint/2010/main" val="1335113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FD66FF0F-F687-4D8D-AF08-099544B777BD}" type="datetimeFigureOut">
              <a:rPr lang="en-US" smtClean="0"/>
              <a:t>5/2/2017</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FD655DF6-4388-443F-B03E-36C294ADCAE4}" type="slidenum">
              <a:rPr lang="en-US" smtClean="0"/>
              <a:t>‹#›</a:t>
            </a:fld>
            <a:endParaRPr lang="en-US"/>
          </a:p>
        </p:txBody>
      </p:sp>
    </p:spTree>
    <p:extLst>
      <p:ext uri="{BB962C8B-B14F-4D97-AF65-F5344CB8AC3E}">
        <p14:creationId xmlns:p14="http://schemas.microsoft.com/office/powerpoint/2010/main" val="84704492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FD66FF0F-F687-4D8D-AF08-099544B777BD}" type="datetimeFigureOut">
              <a:rPr lang="en-US" smtClean="0"/>
              <a:t>5/2/2017</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FD655DF6-4388-443F-B03E-36C294ADCAE4}" type="slidenum">
              <a:rPr lang="en-US" smtClean="0"/>
              <a:t>‹#›</a:t>
            </a:fld>
            <a:endParaRPr lang="en-US"/>
          </a:p>
        </p:txBody>
      </p:sp>
    </p:spTree>
    <p:extLst>
      <p:ext uri="{BB962C8B-B14F-4D97-AF65-F5344CB8AC3E}">
        <p14:creationId xmlns:p14="http://schemas.microsoft.com/office/powerpoint/2010/main" val="306595102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g"/><Relationship Id="rId4" Type="http://schemas.openxmlformats.org/officeDocument/2006/relationships/image" Target="../media/image2.gif"/><Relationship Id="rId9"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9.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lorrie.cranor.org/pubs/readingPolicyCost-authorDraft.pdf"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pewinternet.org/2015/05/20/americans-attitudes-about-privacy-security-and-surveillance/"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11" name="Rectangle 10"/>
          <p:cNvSpPr/>
          <p:nvPr/>
        </p:nvSpPr>
        <p:spPr>
          <a:xfrm>
            <a:off x="667512" y="1271482"/>
            <a:ext cx="5019836" cy="1446550"/>
          </a:xfrm>
          <a:prstGeom prst="rect">
            <a:avLst/>
          </a:prstGeom>
        </p:spPr>
        <p:txBody>
          <a:bodyPr wrap="none">
            <a:spAutoFit/>
          </a:bodyPr>
          <a:lstStyle/>
          <a:p>
            <a:r>
              <a:rPr lang="en-US" sz="8800" spc="-120" dirty="0">
                <a:solidFill>
                  <a:srgbClr val="FFFFFF"/>
                </a:solidFill>
                <a:ea typeface="+mj-ea"/>
                <a:cs typeface="+mj-cs"/>
              </a:rPr>
              <a:t>Data Ethics</a:t>
            </a:r>
            <a:endParaRPr lang="en-US" dirty="0"/>
          </a:p>
        </p:txBody>
      </p:sp>
      <p:sp>
        <p:nvSpPr>
          <p:cNvPr id="12" name="Subtitle 2"/>
          <p:cNvSpPr txBox="1">
            <a:spLocks/>
          </p:cNvSpPr>
          <p:nvPr/>
        </p:nvSpPr>
        <p:spPr>
          <a:xfrm>
            <a:off x="667512" y="4563715"/>
            <a:ext cx="9228201" cy="1645920"/>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3600" dirty="0">
                <a:solidFill>
                  <a:schemeClr val="bg1"/>
                </a:solidFill>
              </a:rPr>
              <a:t>Data </a:t>
            </a:r>
            <a:r>
              <a:rPr lang="en-US" sz="3600" dirty="0" err="1">
                <a:solidFill>
                  <a:schemeClr val="bg1"/>
                </a:solidFill>
              </a:rPr>
              <a:t>ain’t</a:t>
            </a:r>
            <a:r>
              <a:rPr lang="en-US" sz="3600" dirty="0">
                <a:solidFill>
                  <a:schemeClr val="bg1"/>
                </a:solidFill>
              </a:rPr>
              <a:t> magic</a:t>
            </a:r>
          </a:p>
          <a:p>
            <a:r>
              <a:rPr lang="en-US" sz="3600" dirty="0">
                <a:solidFill>
                  <a:schemeClr val="bg1"/>
                </a:solidFill>
              </a:rPr>
              <a:t>Quinn Underriner  </a:t>
            </a:r>
          </a:p>
        </p:txBody>
      </p:sp>
    </p:spTree>
    <p:extLst>
      <p:ext uri="{BB962C8B-B14F-4D97-AF65-F5344CB8AC3E}">
        <p14:creationId xmlns:p14="http://schemas.microsoft.com/office/powerpoint/2010/main" val="2103490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cxnSp>
        <p:nvCxnSpPr>
          <p:cNvPr id="7" name="Straight Connector 6"/>
          <p:cNvCxnSpPr/>
          <p:nvPr/>
        </p:nvCxnSpPr>
        <p:spPr>
          <a:xfrm>
            <a:off x="5636029" y="1688123"/>
            <a:ext cx="0" cy="5345723"/>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95350" y="273152"/>
            <a:ext cx="11296649" cy="923330"/>
          </a:xfrm>
          <a:prstGeom prst="rect">
            <a:avLst/>
          </a:prstGeom>
          <a:noFill/>
        </p:spPr>
        <p:txBody>
          <a:bodyPr wrap="square" rtlCol="0">
            <a:spAutoFit/>
          </a:bodyPr>
          <a:lstStyle/>
          <a:p>
            <a:r>
              <a:rPr lang="en-US" sz="5400" dirty="0">
                <a:solidFill>
                  <a:schemeClr val="bg1"/>
                </a:solidFill>
              </a:rPr>
              <a:t>Brief history of EU- U.S. regulations </a:t>
            </a:r>
            <a:endParaRPr lang="en-US" dirty="0">
              <a:solidFill>
                <a:schemeClr val="bg1"/>
              </a:solidFill>
            </a:endParaRPr>
          </a:p>
        </p:txBody>
      </p:sp>
      <p:sp>
        <p:nvSpPr>
          <p:cNvPr id="2" name="Rectangle 1"/>
          <p:cNvSpPr/>
          <p:nvPr/>
        </p:nvSpPr>
        <p:spPr>
          <a:xfrm>
            <a:off x="438150" y="1688123"/>
            <a:ext cx="11334750" cy="4801314"/>
          </a:xfrm>
          <a:prstGeom prst="rect">
            <a:avLst/>
          </a:prstGeom>
        </p:spPr>
        <p:txBody>
          <a:bodyPr wrap="square">
            <a:spAutoFit/>
          </a:bodyPr>
          <a:lstStyle/>
          <a:p>
            <a:pPr marL="285750" indent="-285750">
              <a:buFont typeface="Arial" panose="020B0604020202020204" pitchFamily="34" charset="0"/>
              <a:buChar char="•"/>
            </a:pPr>
            <a:r>
              <a:rPr lang="en-US" dirty="0">
                <a:solidFill>
                  <a:schemeClr val="bg1"/>
                </a:solidFill>
                <a:latin typeface="Arial" panose="020B0604020202020204" pitchFamily="34" charset="0"/>
              </a:rPr>
              <a:t>EU negotiated the Safe Harbor Agreement of 2000 to allow U.S. companies and organizations to meet EU data protection requirements and permit the legal transfer of personal data between EU member countries and the United States</a:t>
            </a:r>
          </a:p>
          <a:p>
            <a:pPr marL="285750" indent="-285750">
              <a:buFont typeface="Arial" panose="020B0604020202020204" pitchFamily="34" charset="0"/>
              <a:buChar char="•"/>
            </a:pPr>
            <a:endParaRPr lang="en-US" dirty="0">
              <a:solidFill>
                <a:schemeClr val="bg1"/>
              </a:solidFill>
              <a:latin typeface="Arial" panose="020B0604020202020204" pitchFamily="34" charset="0"/>
            </a:endParaRPr>
          </a:p>
          <a:p>
            <a:pPr marL="285750" indent="-285750">
              <a:buFont typeface="Arial" panose="020B0604020202020204" pitchFamily="34" charset="0"/>
              <a:buChar char="•"/>
            </a:pPr>
            <a:r>
              <a:rPr lang="en-US" dirty="0">
                <a:solidFill>
                  <a:schemeClr val="bg1"/>
                </a:solidFill>
                <a:effectLst/>
                <a:latin typeface="Arial" panose="020B0604020202020204" pitchFamily="34" charset="0"/>
              </a:rPr>
              <a:t>Snowden revelation in June 2013 caused uproar, and eventually, in October 2015, the Court of Justice of the European Union invalidated the safe harbor agreement </a:t>
            </a:r>
          </a:p>
          <a:p>
            <a:pPr marL="285750" indent="-285750">
              <a:buFont typeface="Arial" panose="020B0604020202020204" pitchFamily="34" charset="0"/>
              <a:buChar char="•"/>
            </a:pPr>
            <a:endParaRPr lang="en-US" dirty="0">
              <a:solidFill>
                <a:schemeClr val="bg1"/>
              </a:solidFill>
              <a:latin typeface="Arial" panose="020B0604020202020204" pitchFamily="34" charset="0"/>
            </a:endParaRPr>
          </a:p>
          <a:p>
            <a:pPr marL="285750" indent="-285750">
              <a:buFont typeface="Arial" panose="020B0604020202020204" pitchFamily="34" charset="0"/>
              <a:buChar char="•"/>
            </a:pPr>
            <a:r>
              <a:rPr lang="en-US" dirty="0">
                <a:solidFill>
                  <a:schemeClr val="bg1"/>
                </a:solidFill>
                <a:effectLst/>
                <a:latin typeface="Arial" panose="020B0604020202020204" pitchFamily="34" charset="0"/>
              </a:rPr>
              <a:t>This scared the 4,500 U.S. companies who relied on this system </a:t>
            </a:r>
          </a:p>
          <a:p>
            <a:pPr marL="285750" indent="-285750">
              <a:buFont typeface="Arial" panose="020B0604020202020204" pitchFamily="34" charset="0"/>
              <a:buChar char="•"/>
            </a:pPr>
            <a:endParaRPr lang="en-US" dirty="0">
              <a:solidFill>
                <a:schemeClr val="bg1"/>
              </a:solidFill>
              <a:latin typeface="Arial" panose="020B0604020202020204" pitchFamily="34" charset="0"/>
            </a:endParaRPr>
          </a:p>
          <a:p>
            <a:pPr marL="285750" indent="-285750">
              <a:buFont typeface="Arial" panose="020B0604020202020204" pitchFamily="34" charset="0"/>
              <a:buChar char="•"/>
            </a:pPr>
            <a:r>
              <a:rPr lang="en-US" dirty="0">
                <a:solidFill>
                  <a:schemeClr val="bg1"/>
                </a:solidFill>
                <a:effectLst/>
                <a:latin typeface="Arial" panose="020B0604020202020204" pitchFamily="34" charset="0"/>
              </a:rPr>
              <a:t>In February 2016 U.S. &amp; EU announced agreement “in principle” on a revised accord, called the Privacy Shield</a:t>
            </a:r>
          </a:p>
          <a:p>
            <a:pPr marL="742950" lvl="1" indent="-285750">
              <a:buFont typeface="Arial" panose="020B0604020202020204" pitchFamily="34" charset="0"/>
              <a:buChar char="•"/>
            </a:pPr>
            <a:r>
              <a:rPr lang="en-US" dirty="0">
                <a:solidFill>
                  <a:schemeClr val="bg1"/>
                </a:solidFill>
                <a:latin typeface="Arial" panose="020B0604020202020204" pitchFamily="34" charset="0"/>
              </a:rPr>
              <a:t>detailed notice obligations, data retention limits, tightened conditions for onward transfers and liability regime, more stringent data integrity and purpose limitation principles, strengthened security requirements, increased enforcement from the FTC ability to dispute data beyond FTC with multiple redress opportunities </a:t>
            </a:r>
          </a:p>
          <a:p>
            <a:pPr lvl="1"/>
            <a:endParaRPr lang="en-US" dirty="0">
              <a:solidFill>
                <a:schemeClr val="bg1"/>
              </a:solidFill>
              <a:latin typeface="Arial" panose="020B0604020202020204" pitchFamily="34" charset="0"/>
            </a:endParaRPr>
          </a:p>
          <a:p>
            <a:pPr marL="285750" indent="-285750">
              <a:buFont typeface="Arial" panose="020B0604020202020204" pitchFamily="34" charset="0"/>
              <a:buChar char="•"/>
            </a:pPr>
            <a:endParaRPr lang="en-US" dirty="0">
              <a:solidFill>
                <a:schemeClr val="bg1"/>
              </a:solidFill>
              <a:latin typeface="Arial" panose="020B0604020202020204" pitchFamily="34" charset="0"/>
            </a:endParaRPr>
          </a:p>
        </p:txBody>
      </p:sp>
      <p:sp>
        <p:nvSpPr>
          <p:cNvPr id="4" name="Rectangle 3"/>
          <p:cNvSpPr/>
          <p:nvPr/>
        </p:nvSpPr>
        <p:spPr>
          <a:xfrm>
            <a:off x="92462" y="6489437"/>
            <a:ext cx="3850862" cy="369332"/>
          </a:xfrm>
          <a:prstGeom prst="rect">
            <a:avLst/>
          </a:prstGeom>
        </p:spPr>
        <p:txBody>
          <a:bodyPr wrap="none">
            <a:spAutoFit/>
          </a:bodyPr>
          <a:lstStyle/>
          <a:p>
            <a:r>
              <a:rPr lang="en-US" b="1" dirty="0">
                <a:solidFill>
                  <a:schemeClr val="bg1"/>
                </a:solidFill>
              </a:rPr>
              <a:t>https://fas.org/sgp/crs/misc/R44257.pdf</a:t>
            </a:r>
          </a:p>
        </p:txBody>
      </p:sp>
    </p:spTree>
    <p:extLst>
      <p:ext uri="{BB962C8B-B14F-4D97-AF65-F5344CB8AC3E}">
        <p14:creationId xmlns:p14="http://schemas.microsoft.com/office/powerpoint/2010/main" val="240070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TextBox 1"/>
          <p:cNvSpPr txBox="1"/>
          <p:nvPr/>
        </p:nvSpPr>
        <p:spPr>
          <a:xfrm>
            <a:off x="320040" y="268499"/>
            <a:ext cx="6995160" cy="707886"/>
          </a:xfrm>
          <a:prstGeom prst="rect">
            <a:avLst/>
          </a:prstGeom>
          <a:noFill/>
        </p:spPr>
        <p:txBody>
          <a:bodyPr wrap="square" rtlCol="0">
            <a:spAutoFit/>
          </a:bodyPr>
          <a:lstStyle/>
          <a:p>
            <a:r>
              <a:rPr lang="en-US" sz="2000" dirty="0">
                <a:solidFill>
                  <a:schemeClr val="bg1"/>
                </a:solidFill>
                <a:latin typeface="+mj-lt"/>
              </a:rPr>
              <a:t>Post Snowden, companies have started releasing “Transparency Reports” </a:t>
            </a:r>
          </a:p>
        </p:txBody>
      </p:sp>
      <p:sp>
        <p:nvSpPr>
          <p:cNvPr id="3" name="TextBox 2"/>
          <p:cNvSpPr txBox="1"/>
          <p:nvPr/>
        </p:nvSpPr>
        <p:spPr>
          <a:xfrm>
            <a:off x="320040" y="6243551"/>
            <a:ext cx="2140527" cy="373380"/>
          </a:xfrm>
          <a:prstGeom prst="rect">
            <a:avLst/>
          </a:prstGeom>
          <a:noFill/>
        </p:spPr>
        <p:txBody>
          <a:bodyPr wrap="square" rtlCol="0">
            <a:spAutoFit/>
          </a:bodyPr>
          <a:lstStyle/>
          <a:p>
            <a:r>
              <a:rPr lang="en-US" dirty="0">
                <a:solidFill>
                  <a:schemeClr val="bg1"/>
                </a:solidFill>
              </a:rPr>
              <a:t>Sample from Google </a:t>
            </a:r>
          </a:p>
        </p:txBody>
      </p:sp>
      <p:sp>
        <p:nvSpPr>
          <p:cNvPr id="4" name="TextBox 3"/>
          <p:cNvSpPr txBox="1"/>
          <p:nvPr/>
        </p:nvSpPr>
        <p:spPr>
          <a:xfrm>
            <a:off x="6387099" y="6256605"/>
            <a:ext cx="5466850" cy="369332"/>
          </a:xfrm>
          <a:prstGeom prst="rect">
            <a:avLst/>
          </a:prstGeom>
          <a:noFill/>
        </p:spPr>
        <p:txBody>
          <a:bodyPr wrap="square" rtlCol="0">
            <a:spAutoFit/>
          </a:bodyPr>
          <a:lstStyle/>
          <a:p>
            <a:r>
              <a:rPr lang="en-US" dirty="0">
                <a:solidFill>
                  <a:schemeClr val="bg1"/>
                </a:solidFill>
              </a:rPr>
              <a:t>Other Organizations that produce Transparency Reports  </a:t>
            </a:r>
          </a:p>
        </p:txBody>
      </p:sp>
      <p:pic>
        <p:nvPicPr>
          <p:cNvPr id="5" name="Picture 4"/>
          <p:cNvPicPr>
            <a:picLocks noChangeAspect="1"/>
          </p:cNvPicPr>
          <p:nvPr/>
        </p:nvPicPr>
        <p:blipFill>
          <a:blip r:embed="rId3"/>
          <a:stretch>
            <a:fillRect/>
          </a:stretch>
        </p:blipFill>
        <p:spPr>
          <a:xfrm>
            <a:off x="320040" y="979376"/>
            <a:ext cx="6067058" cy="5042750"/>
          </a:xfrm>
          <a:prstGeom prst="rect">
            <a:avLst/>
          </a:prstGeom>
        </p:spPr>
      </p:pic>
      <p:pic>
        <p:nvPicPr>
          <p:cNvPr id="6" name="Picture 5"/>
          <p:cNvPicPr>
            <a:picLocks noChangeAspect="1"/>
          </p:cNvPicPr>
          <p:nvPr/>
        </p:nvPicPr>
        <p:blipFill>
          <a:blip r:embed="rId4"/>
          <a:stretch>
            <a:fillRect/>
          </a:stretch>
        </p:blipFill>
        <p:spPr>
          <a:xfrm>
            <a:off x="7122867" y="571910"/>
            <a:ext cx="3967164" cy="5450216"/>
          </a:xfrm>
          <a:prstGeom prst="rect">
            <a:avLst/>
          </a:prstGeom>
        </p:spPr>
      </p:pic>
    </p:spTree>
    <p:extLst>
      <p:ext uri="{BB962C8B-B14F-4D97-AF65-F5344CB8AC3E}">
        <p14:creationId xmlns:p14="http://schemas.microsoft.com/office/powerpoint/2010/main" val="1385635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3" name="Rectangle 2"/>
          <p:cNvSpPr/>
          <p:nvPr/>
        </p:nvSpPr>
        <p:spPr>
          <a:xfrm>
            <a:off x="765103" y="6346532"/>
            <a:ext cx="7108741" cy="369332"/>
          </a:xfrm>
          <a:prstGeom prst="rect">
            <a:avLst/>
          </a:prstGeom>
        </p:spPr>
        <p:txBody>
          <a:bodyPr wrap="none">
            <a:spAutoFit/>
          </a:bodyPr>
          <a:lstStyle/>
          <a:p>
            <a:r>
              <a:rPr lang="en-US" dirty="0">
                <a:solidFill>
                  <a:schemeClr val="bg1"/>
                </a:solidFill>
              </a:rPr>
              <a:t>* If you don’t read Cathy O’Neil’s blog </a:t>
            </a:r>
            <a:r>
              <a:rPr lang="en-US" dirty="0" err="1">
                <a:solidFill>
                  <a:schemeClr val="bg1"/>
                </a:solidFill>
              </a:rPr>
              <a:t>mathbabe</a:t>
            </a:r>
            <a:r>
              <a:rPr lang="en-US" dirty="0">
                <a:solidFill>
                  <a:schemeClr val="bg1"/>
                </a:solidFill>
              </a:rPr>
              <a:t>, you’re making a mistake </a:t>
            </a:r>
          </a:p>
        </p:txBody>
      </p:sp>
      <p:sp>
        <p:nvSpPr>
          <p:cNvPr id="4" name="TextBox 3"/>
          <p:cNvSpPr txBox="1"/>
          <p:nvPr/>
        </p:nvSpPr>
        <p:spPr>
          <a:xfrm>
            <a:off x="164328" y="198009"/>
            <a:ext cx="12017446" cy="646331"/>
          </a:xfrm>
          <a:prstGeom prst="rect">
            <a:avLst/>
          </a:prstGeom>
          <a:noFill/>
        </p:spPr>
        <p:txBody>
          <a:bodyPr wrap="square" rtlCol="0">
            <a:spAutoFit/>
          </a:bodyPr>
          <a:lstStyle/>
          <a:p>
            <a:r>
              <a:rPr lang="en-US" sz="3600" b="1" dirty="0">
                <a:solidFill>
                  <a:schemeClr val="bg1"/>
                </a:solidFill>
                <a:latin typeface="+mj-lt"/>
              </a:rPr>
              <a:t>How Cathy O’Neil characterizes “Weapons of Math Destruction”</a:t>
            </a:r>
          </a:p>
        </p:txBody>
      </p:sp>
      <p:sp>
        <p:nvSpPr>
          <p:cNvPr id="5" name="TextBox 4"/>
          <p:cNvSpPr txBox="1"/>
          <p:nvPr/>
        </p:nvSpPr>
        <p:spPr>
          <a:xfrm>
            <a:off x="765103" y="1059182"/>
            <a:ext cx="9190057" cy="1938992"/>
          </a:xfrm>
          <a:prstGeom prst="rect">
            <a:avLst/>
          </a:prstGeom>
          <a:noFill/>
        </p:spPr>
        <p:txBody>
          <a:bodyPr wrap="square" rtlCol="0">
            <a:spAutoFit/>
          </a:bodyPr>
          <a:lstStyle/>
          <a:p>
            <a:pPr marL="400050" indent="-400050">
              <a:buAutoNum type="romanUcPeriod"/>
            </a:pPr>
            <a:r>
              <a:rPr lang="en-US" sz="2000" dirty="0">
                <a:solidFill>
                  <a:schemeClr val="bg1"/>
                </a:solidFill>
              </a:rPr>
              <a:t>Algorithms that significantly impact peoples lives. She touches on systems such as: </a:t>
            </a:r>
          </a:p>
          <a:p>
            <a:pPr marL="1314450" lvl="2" indent="-400050">
              <a:buAutoNum type="romanUcPeriod"/>
            </a:pPr>
            <a:r>
              <a:rPr lang="en-US" sz="2000" dirty="0">
                <a:solidFill>
                  <a:schemeClr val="bg1"/>
                </a:solidFill>
              </a:rPr>
              <a:t>loan rates</a:t>
            </a:r>
          </a:p>
          <a:p>
            <a:pPr marL="1314450" lvl="2" indent="-400050">
              <a:buAutoNum type="romanUcPeriod"/>
            </a:pPr>
            <a:r>
              <a:rPr lang="en-US" sz="2000" dirty="0">
                <a:solidFill>
                  <a:schemeClr val="bg1"/>
                </a:solidFill>
              </a:rPr>
              <a:t>prison sentencing</a:t>
            </a:r>
          </a:p>
          <a:p>
            <a:pPr marL="1314450" lvl="2" indent="-400050">
              <a:buAutoNum type="romanUcPeriod"/>
            </a:pPr>
            <a:r>
              <a:rPr lang="en-US" sz="2000" dirty="0">
                <a:solidFill>
                  <a:schemeClr val="bg1"/>
                </a:solidFill>
              </a:rPr>
              <a:t>teacher evaluations </a:t>
            </a:r>
          </a:p>
          <a:p>
            <a:pPr marL="1314450" lvl="2" indent="-400050">
              <a:buAutoNum type="romanUcPeriod"/>
            </a:pPr>
            <a:endParaRPr lang="en-US" sz="2000" dirty="0">
              <a:solidFill>
                <a:schemeClr val="bg1"/>
              </a:solidFill>
            </a:endParaRPr>
          </a:p>
          <a:p>
            <a:pPr marL="1314450" lvl="2" indent="-400050">
              <a:buAutoNum type="romanUcPeriod"/>
            </a:pPr>
            <a:endParaRPr lang="en-US" sz="2000" dirty="0">
              <a:solidFill>
                <a:schemeClr val="bg1"/>
              </a:solidFill>
            </a:endParaRPr>
          </a:p>
        </p:txBody>
      </p:sp>
      <p:sp>
        <p:nvSpPr>
          <p:cNvPr id="6" name="TextBox 5"/>
          <p:cNvSpPr txBox="1"/>
          <p:nvPr/>
        </p:nvSpPr>
        <p:spPr>
          <a:xfrm>
            <a:off x="765104" y="2738757"/>
            <a:ext cx="10107943" cy="1631216"/>
          </a:xfrm>
          <a:prstGeom prst="rect">
            <a:avLst/>
          </a:prstGeom>
          <a:noFill/>
        </p:spPr>
        <p:txBody>
          <a:bodyPr wrap="square" rtlCol="0">
            <a:spAutoFit/>
          </a:bodyPr>
          <a:lstStyle/>
          <a:p>
            <a:r>
              <a:rPr lang="en-US" sz="2000" dirty="0">
                <a:solidFill>
                  <a:schemeClr val="bg1"/>
                </a:solidFill>
              </a:rPr>
              <a:t>II. Black box systems : </a:t>
            </a:r>
          </a:p>
          <a:p>
            <a:pPr marL="1314450" lvl="2" indent="-400050">
              <a:buAutoNum type="romanUcPeriod"/>
            </a:pPr>
            <a:r>
              <a:rPr lang="en-US" sz="2000" dirty="0">
                <a:solidFill>
                  <a:schemeClr val="bg1"/>
                </a:solidFill>
              </a:rPr>
              <a:t>Does the user understand how (and even if) they are being rated</a:t>
            </a:r>
          </a:p>
          <a:p>
            <a:pPr marL="1314450" lvl="2" indent="-400050">
              <a:buAutoNum type="romanUcPeriod"/>
            </a:pPr>
            <a:r>
              <a:rPr lang="en-US" sz="2000" dirty="0">
                <a:solidFill>
                  <a:schemeClr val="bg1"/>
                </a:solidFill>
              </a:rPr>
              <a:t>As machine learning gets more sophisticated, this problem will be exacerbated </a:t>
            </a:r>
          </a:p>
          <a:p>
            <a:pPr marL="1314450" lvl="2" indent="-400050">
              <a:buAutoNum type="romanUcPeriod"/>
            </a:pPr>
            <a:endParaRPr lang="en-US" sz="2000" dirty="0">
              <a:solidFill>
                <a:schemeClr val="bg1"/>
              </a:solidFill>
            </a:endParaRPr>
          </a:p>
          <a:p>
            <a:pPr marL="1314450" lvl="2" indent="-400050">
              <a:buAutoNum type="romanUcPeriod"/>
            </a:pPr>
            <a:endParaRPr lang="en-US" sz="2000" dirty="0">
              <a:solidFill>
                <a:schemeClr val="bg1"/>
              </a:solidFill>
            </a:endParaRPr>
          </a:p>
        </p:txBody>
      </p:sp>
      <p:sp>
        <p:nvSpPr>
          <p:cNvPr id="7" name="TextBox 6"/>
          <p:cNvSpPr txBox="1"/>
          <p:nvPr/>
        </p:nvSpPr>
        <p:spPr>
          <a:xfrm>
            <a:off x="765104" y="4192698"/>
            <a:ext cx="10107943" cy="1323439"/>
          </a:xfrm>
          <a:prstGeom prst="rect">
            <a:avLst/>
          </a:prstGeom>
          <a:noFill/>
        </p:spPr>
        <p:txBody>
          <a:bodyPr wrap="square" rtlCol="0">
            <a:spAutoFit/>
          </a:bodyPr>
          <a:lstStyle/>
          <a:p>
            <a:r>
              <a:rPr lang="en-US" sz="2000" dirty="0">
                <a:solidFill>
                  <a:schemeClr val="bg1"/>
                </a:solidFill>
              </a:rPr>
              <a:t>III. Does it create a negative feedback loop?: </a:t>
            </a:r>
          </a:p>
          <a:p>
            <a:pPr marL="1314450" lvl="2" indent="-400050">
              <a:buAutoNum type="romanUcPeriod"/>
            </a:pPr>
            <a:r>
              <a:rPr lang="en-US" sz="2000" dirty="0">
                <a:solidFill>
                  <a:schemeClr val="bg1"/>
                </a:solidFill>
              </a:rPr>
              <a:t>Is their a mechanism to test and change the system for biases and errors?</a:t>
            </a:r>
          </a:p>
          <a:p>
            <a:pPr marL="1314450" lvl="2" indent="-400050">
              <a:buAutoNum type="romanUcPeriod"/>
            </a:pPr>
            <a:endParaRPr lang="en-US" sz="2000" dirty="0">
              <a:solidFill>
                <a:schemeClr val="bg1"/>
              </a:solidFill>
            </a:endParaRPr>
          </a:p>
          <a:p>
            <a:pPr marL="1314450" lvl="2" indent="-400050">
              <a:buAutoNum type="romanUcPeriod"/>
            </a:pPr>
            <a:endParaRPr lang="en-US" sz="2000" dirty="0">
              <a:solidFill>
                <a:schemeClr val="bg1"/>
              </a:solidFill>
            </a:endParaRPr>
          </a:p>
        </p:txBody>
      </p:sp>
    </p:spTree>
    <p:extLst>
      <p:ext uri="{BB962C8B-B14F-4D97-AF65-F5344CB8AC3E}">
        <p14:creationId xmlns:p14="http://schemas.microsoft.com/office/powerpoint/2010/main" val="1610211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269477" y="159909"/>
            <a:ext cx="12017446" cy="646331"/>
          </a:xfrm>
          <a:prstGeom prst="rect">
            <a:avLst/>
          </a:prstGeom>
          <a:noFill/>
        </p:spPr>
        <p:txBody>
          <a:bodyPr wrap="square" rtlCol="0">
            <a:spAutoFit/>
          </a:bodyPr>
          <a:lstStyle/>
          <a:p>
            <a:r>
              <a:rPr lang="en-US" sz="3600" b="1" dirty="0">
                <a:solidFill>
                  <a:schemeClr val="bg1"/>
                </a:solidFill>
                <a:latin typeface="+mj-lt"/>
              </a:rPr>
              <a:t>Credit Scores vs. “E-scores (data brokers)” </a:t>
            </a:r>
          </a:p>
        </p:txBody>
      </p:sp>
      <p:sp>
        <p:nvSpPr>
          <p:cNvPr id="5" name="TextBox 4"/>
          <p:cNvSpPr txBox="1"/>
          <p:nvPr/>
        </p:nvSpPr>
        <p:spPr>
          <a:xfrm>
            <a:off x="308754" y="1330376"/>
            <a:ext cx="5502347" cy="4893647"/>
          </a:xfrm>
          <a:prstGeom prst="rect">
            <a:avLst/>
          </a:prstGeom>
          <a:noFill/>
        </p:spPr>
        <p:txBody>
          <a:bodyPr wrap="square" rtlCol="0">
            <a:spAutoFit/>
          </a:bodyPr>
          <a:lstStyle/>
          <a:p>
            <a:pPr marL="400050" indent="-400050">
              <a:buAutoNum type="romanUcPeriod"/>
            </a:pPr>
            <a:r>
              <a:rPr lang="en-US" sz="2400" dirty="0">
                <a:solidFill>
                  <a:schemeClr val="bg1"/>
                </a:solidFill>
              </a:rPr>
              <a:t>Credit scores:</a:t>
            </a:r>
          </a:p>
          <a:p>
            <a:pPr marL="400050" indent="-400050">
              <a:buAutoNum type="romanUcPeriod"/>
            </a:pPr>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Governmental regulation </a:t>
            </a:r>
          </a:p>
          <a:p>
            <a:pPr marL="342900" indent="-342900">
              <a:buFont typeface="Arial" panose="020B0604020202020204" pitchFamily="34" charset="0"/>
              <a:buChar char="•"/>
            </a:pPr>
            <a:r>
              <a:rPr lang="en-US" sz="2400" dirty="0">
                <a:solidFill>
                  <a:schemeClr val="bg1"/>
                </a:solidFill>
              </a:rPr>
              <a:t>Provide clear advice on how to raise score</a:t>
            </a:r>
          </a:p>
          <a:p>
            <a:pPr marL="342900" indent="-342900">
              <a:buFont typeface="Arial" panose="020B0604020202020204" pitchFamily="34" charset="0"/>
              <a:buChar char="•"/>
            </a:pPr>
            <a:r>
              <a:rPr lang="en-US" sz="2400" dirty="0">
                <a:solidFill>
                  <a:schemeClr val="bg1"/>
                </a:solidFill>
              </a:rPr>
              <a:t>Legal (if inefficient) right to examine your score </a:t>
            </a:r>
          </a:p>
          <a:p>
            <a:pPr marL="342900" indent="-342900">
              <a:buFont typeface="Arial" panose="020B0604020202020204" pitchFamily="34" charset="0"/>
              <a:buChar char="•"/>
            </a:pPr>
            <a:r>
              <a:rPr lang="en-US" sz="2400" dirty="0">
                <a:solidFill>
                  <a:schemeClr val="bg1"/>
                </a:solidFill>
              </a:rPr>
              <a:t>Legal (if inefficient) right to challenge and correct underlying data </a:t>
            </a:r>
          </a:p>
          <a:p>
            <a:pPr marL="342900" indent="-342900">
              <a:buFont typeface="Arial" panose="020B0604020202020204" pitchFamily="34" charset="0"/>
              <a:buChar char="•"/>
            </a:pPr>
            <a:r>
              <a:rPr lang="en-US" sz="2400" dirty="0">
                <a:solidFill>
                  <a:schemeClr val="bg1"/>
                </a:solidFill>
              </a:rPr>
              <a:t>Models can see who actually defaults and then correct themselves</a:t>
            </a:r>
          </a:p>
          <a:p>
            <a:pPr marL="1314450" lvl="2" indent="-400050">
              <a:buAutoNum type="romanUcPeriod"/>
            </a:pPr>
            <a:endParaRPr lang="en-US" sz="2400" dirty="0">
              <a:solidFill>
                <a:schemeClr val="bg1"/>
              </a:solidFill>
            </a:endParaRPr>
          </a:p>
          <a:p>
            <a:pPr marL="1314450" lvl="2" indent="-400050">
              <a:buAutoNum type="romanUcPeriod"/>
            </a:pPr>
            <a:endParaRPr lang="en-US" sz="2400" dirty="0">
              <a:solidFill>
                <a:schemeClr val="bg1"/>
              </a:solidFill>
            </a:endParaRPr>
          </a:p>
        </p:txBody>
      </p:sp>
      <p:sp>
        <p:nvSpPr>
          <p:cNvPr id="6" name="TextBox 5"/>
          <p:cNvSpPr txBox="1"/>
          <p:nvPr/>
        </p:nvSpPr>
        <p:spPr>
          <a:xfrm>
            <a:off x="6477000" y="1330376"/>
            <a:ext cx="4434147" cy="4154984"/>
          </a:xfrm>
          <a:prstGeom prst="rect">
            <a:avLst/>
          </a:prstGeom>
          <a:noFill/>
        </p:spPr>
        <p:txBody>
          <a:bodyPr wrap="square" rtlCol="0">
            <a:spAutoFit/>
          </a:bodyPr>
          <a:lstStyle/>
          <a:p>
            <a:r>
              <a:rPr lang="en-US" sz="2400" dirty="0">
                <a:solidFill>
                  <a:schemeClr val="bg1"/>
                </a:solidFill>
              </a:rPr>
              <a:t>II. E-scores: </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No regulation</a:t>
            </a:r>
          </a:p>
          <a:p>
            <a:pPr marL="342900" indent="-342900">
              <a:buFont typeface="Arial" panose="020B0604020202020204" pitchFamily="34" charset="0"/>
              <a:buChar char="•"/>
            </a:pPr>
            <a:r>
              <a:rPr lang="en-US" sz="2400" dirty="0">
                <a:solidFill>
                  <a:schemeClr val="bg1"/>
                </a:solidFill>
              </a:rPr>
              <a:t>No understand on consumer name of bucket they are placed into, much less underlying data collected </a:t>
            </a:r>
          </a:p>
          <a:p>
            <a:pPr marL="342900" indent="-342900">
              <a:buFont typeface="Arial" panose="020B0604020202020204" pitchFamily="34" charset="0"/>
              <a:buChar char="•"/>
            </a:pPr>
            <a:r>
              <a:rPr lang="en-US" sz="2400" dirty="0">
                <a:solidFill>
                  <a:schemeClr val="bg1"/>
                </a:solidFill>
              </a:rPr>
              <a:t>Many don’t allow right of removal</a:t>
            </a:r>
          </a:p>
          <a:p>
            <a:pPr marL="342900" indent="-342900">
              <a:buFont typeface="Arial" panose="020B0604020202020204" pitchFamily="34" charset="0"/>
              <a:buChar char="•"/>
            </a:pPr>
            <a:r>
              <a:rPr lang="en-US" sz="2400" dirty="0">
                <a:solidFill>
                  <a:schemeClr val="bg1"/>
                </a:solidFill>
              </a:rPr>
              <a:t>Unclear how they self-correct </a:t>
            </a:r>
          </a:p>
          <a:p>
            <a:pPr marL="1314450" lvl="2" indent="-400050">
              <a:buAutoNum type="romanUcPeriod"/>
            </a:pPr>
            <a:endParaRPr lang="en-US" sz="2400" dirty="0">
              <a:solidFill>
                <a:schemeClr val="bg1"/>
              </a:solidFill>
            </a:endParaRPr>
          </a:p>
        </p:txBody>
      </p:sp>
    </p:spTree>
    <p:extLst>
      <p:ext uri="{BB962C8B-B14F-4D97-AF65-F5344CB8AC3E}">
        <p14:creationId xmlns:p14="http://schemas.microsoft.com/office/powerpoint/2010/main" val="3754242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TextBox 1"/>
          <p:cNvSpPr txBox="1"/>
          <p:nvPr/>
        </p:nvSpPr>
        <p:spPr>
          <a:xfrm>
            <a:off x="4141616" y="190732"/>
            <a:ext cx="9725891" cy="646331"/>
          </a:xfrm>
          <a:prstGeom prst="rect">
            <a:avLst/>
          </a:prstGeom>
          <a:noFill/>
        </p:spPr>
        <p:txBody>
          <a:bodyPr wrap="square" rtlCol="0">
            <a:spAutoFit/>
          </a:bodyPr>
          <a:lstStyle/>
          <a:p>
            <a:r>
              <a:rPr lang="en-US" sz="3600" dirty="0">
                <a:solidFill>
                  <a:schemeClr val="bg1"/>
                </a:solidFill>
                <a:latin typeface="+mj-lt"/>
              </a:rPr>
              <a:t>What should I do?</a:t>
            </a:r>
          </a:p>
        </p:txBody>
      </p:sp>
      <p:sp>
        <p:nvSpPr>
          <p:cNvPr id="3" name="TextBox 2"/>
          <p:cNvSpPr txBox="1"/>
          <p:nvPr/>
        </p:nvSpPr>
        <p:spPr>
          <a:xfrm>
            <a:off x="498762" y="1196097"/>
            <a:ext cx="11108217" cy="1938992"/>
          </a:xfrm>
          <a:prstGeom prst="rect">
            <a:avLst/>
          </a:prstGeom>
          <a:noFill/>
        </p:spPr>
        <p:txBody>
          <a:bodyPr wrap="square" rtlCol="0">
            <a:spAutoFit/>
          </a:bodyPr>
          <a:lstStyle/>
          <a:p>
            <a:r>
              <a:rPr lang="en-US" sz="2400" dirty="0">
                <a:solidFill>
                  <a:schemeClr val="bg1"/>
                </a:solidFill>
              </a:rPr>
              <a:t>Privacy issues are much more easily handled at the </a:t>
            </a:r>
            <a:r>
              <a:rPr lang="en-US" sz="2400" i="1" dirty="0">
                <a:solidFill>
                  <a:schemeClr val="bg1"/>
                </a:solidFill>
              </a:rPr>
              <a:t>design phase</a:t>
            </a:r>
            <a:r>
              <a:rPr lang="en-US" sz="2400" dirty="0">
                <a:solidFill>
                  <a:schemeClr val="bg1"/>
                </a:solidFill>
              </a:rPr>
              <a:t>:</a:t>
            </a:r>
          </a:p>
          <a:p>
            <a:pPr marL="285750" indent="-285750">
              <a:buFont typeface="Arial" panose="020B0604020202020204" pitchFamily="34" charset="0"/>
              <a:buChar char="•"/>
            </a:pPr>
            <a:r>
              <a:rPr lang="en-US" sz="2400" dirty="0">
                <a:solidFill>
                  <a:schemeClr val="bg1"/>
                </a:solidFill>
              </a:rPr>
              <a:t>Data Minimization: Only store data that is directly pertinent to your work </a:t>
            </a:r>
          </a:p>
          <a:p>
            <a:pPr marL="285750" indent="-285750">
              <a:buFont typeface="Arial" panose="020B0604020202020204" pitchFamily="34" charset="0"/>
              <a:buChar char="•"/>
            </a:pPr>
            <a:r>
              <a:rPr lang="en-US" sz="2400" dirty="0">
                <a:solidFill>
                  <a:schemeClr val="bg1"/>
                </a:solidFill>
              </a:rPr>
              <a:t>Data Retention: Do you have a process to remove unneeded data at regular intervals?</a:t>
            </a:r>
          </a:p>
          <a:p>
            <a:pPr marL="742950" lvl="1" indent="-285750">
              <a:buFont typeface="Arial" panose="020B0604020202020204" pitchFamily="34" charset="0"/>
              <a:buChar char="•"/>
            </a:pPr>
            <a:r>
              <a:rPr lang="en-US" sz="2400" dirty="0">
                <a:solidFill>
                  <a:schemeClr val="bg1"/>
                </a:solidFill>
              </a:rPr>
              <a:t>You can’t be forced to turn over data you don’t have, nor can you have a data breach with user info you have deleted </a:t>
            </a:r>
          </a:p>
        </p:txBody>
      </p:sp>
      <p:sp>
        <p:nvSpPr>
          <p:cNvPr id="9" name="TextBox 8"/>
          <p:cNvSpPr txBox="1"/>
          <p:nvPr/>
        </p:nvSpPr>
        <p:spPr>
          <a:xfrm>
            <a:off x="498762" y="3844643"/>
            <a:ext cx="11108217" cy="2308324"/>
          </a:xfrm>
          <a:prstGeom prst="rect">
            <a:avLst/>
          </a:prstGeom>
          <a:noFill/>
        </p:spPr>
        <p:txBody>
          <a:bodyPr wrap="square" rtlCol="0">
            <a:spAutoFit/>
          </a:bodyPr>
          <a:lstStyle/>
          <a:p>
            <a:r>
              <a:rPr lang="en-US" sz="2400" dirty="0">
                <a:solidFill>
                  <a:schemeClr val="bg1"/>
                </a:solidFill>
              </a:rPr>
              <a:t>Data quality is so important! Think critically about the human biases inherent in the collection of the data you are using</a:t>
            </a:r>
          </a:p>
          <a:p>
            <a:pPr marL="285750" indent="-285750">
              <a:buFont typeface="Arial" panose="020B0604020202020204" pitchFamily="34" charset="0"/>
              <a:buChar char="•"/>
            </a:pPr>
            <a:r>
              <a:rPr lang="en-US" sz="2400" dirty="0">
                <a:solidFill>
                  <a:schemeClr val="bg1"/>
                </a:solidFill>
              </a:rPr>
              <a:t>For example, if policing has a quantifiable racial bias, should you use historical arrest data without any corrections? </a:t>
            </a:r>
          </a:p>
          <a:p>
            <a:pPr marL="285750" indent="-285750">
              <a:buFont typeface="Arial" panose="020B0604020202020204" pitchFamily="34" charset="0"/>
              <a:buChar char="•"/>
            </a:pPr>
            <a:r>
              <a:rPr lang="en-US" sz="2400" dirty="0">
                <a:solidFill>
                  <a:schemeClr val="bg1"/>
                </a:solidFill>
              </a:rPr>
              <a:t>Data is political and was in some way collected by a human </a:t>
            </a:r>
          </a:p>
          <a:p>
            <a:pPr marL="742950" lvl="1" indent="-285750">
              <a:buFont typeface="Arial" panose="020B0604020202020204" pitchFamily="34" charset="0"/>
              <a:buChar char="•"/>
            </a:pPr>
            <a:r>
              <a:rPr lang="en-US" sz="2400" dirty="0">
                <a:solidFill>
                  <a:schemeClr val="bg1"/>
                </a:solidFill>
              </a:rPr>
              <a:t>Garbage in Garbage out (just ask Nate Silver!) </a:t>
            </a:r>
          </a:p>
        </p:txBody>
      </p:sp>
    </p:spTree>
    <p:extLst>
      <p:ext uri="{BB962C8B-B14F-4D97-AF65-F5344CB8AC3E}">
        <p14:creationId xmlns:p14="http://schemas.microsoft.com/office/powerpoint/2010/main" val="2958633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TextBox 1"/>
          <p:cNvSpPr txBox="1"/>
          <p:nvPr/>
        </p:nvSpPr>
        <p:spPr>
          <a:xfrm>
            <a:off x="1371600" y="388620"/>
            <a:ext cx="9441180" cy="707886"/>
          </a:xfrm>
          <a:prstGeom prst="rect">
            <a:avLst/>
          </a:prstGeom>
          <a:noFill/>
        </p:spPr>
        <p:txBody>
          <a:bodyPr wrap="square" rtlCol="0">
            <a:spAutoFit/>
          </a:bodyPr>
          <a:lstStyle/>
          <a:p>
            <a:r>
              <a:rPr lang="en-US" sz="4000" b="1" dirty="0">
                <a:solidFill>
                  <a:schemeClr val="bg1"/>
                </a:solidFill>
              </a:rPr>
              <a:t>The Hippocratic Oath for Data Scientists</a:t>
            </a:r>
          </a:p>
        </p:txBody>
      </p:sp>
      <p:sp>
        <p:nvSpPr>
          <p:cNvPr id="4" name="Rectangle 3"/>
          <p:cNvSpPr/>
          <p:nvPr/>
        </p:nvSpPr>
        <p:spPr>
          <a:xfrm>
            <a:off x="1082040" y="2134999"/>
            <a:ext cx="8702040" cy="3416320"/>
          </a:xfrm>
          <a:prstGeom prst="rect">
            <a:avLst/>
          </a:prstGeom>
        </p:spPr>
        <p:txBody>
          <a:bodyPr wrap="square">
            <a:spAutoFit/>
          </a:bodyPr>
          <a:lstStyle/>
          <a:p>
            <a:pPr marL="285750" indent="-285750">
              <a:buFont typeface="Arial" panose="020B0604020202020204" pitchFamily="34" charset="0"/>
              <a:buChar char="•"/>
            </a:pPr>
            <a:r>
              <a:rPr lang="en-US" sz="2400" dirty="0">
                <a:solidFill>
                  <a:schemeClr val="bg1"/>
                </a:solidFill>
                <a:latin typeface="Calibri" panose="020F0502020204030204" pitchFamily="34" charset="0"/>
              </a:rPr>
              <a:t>I solemnly pledge to practice my profession with conscience and dignity;</a:t>
            </a:r>
          </a:p>
          <a:p>
            <a:pPr marL="285750" indent="-285750">
              <a:buFont typeface="Arial" panose="020B0604020202020204" pitchFamily="34" charset="0"/>
              <a:buChar char="•"/>
            </a:pPr>
            <a:r>
              <a:rPr lang="en-US" sz="2400" dirty="0">
                <a:solidFill>
                  <a:schemeClr val="bg1"/>
                </a:solidFill>
                <a:latin typeface="Calibri" panose="020F0502020204030204" pitchFamily="34" charset="0"/>
              </a:rPr>
              <a:t>To respect the privacy of the people whose data is confided in me;</a:t>
            </a:r>
          </a:p>
          <a:p>
            <a:pPr marL="285750" indent="-285750">
              <a:buFont typeface="Arial" panose="020B0604020202020204" pitchFamily="34" charset="0"/>
              <a:buChar char="•"/>
            </a:pPr>
            <a:r>
              <a:rPr lang="en-US" sz="2400" dirty="0">
                <a:solidFill>
                  <a:schemeClr val="bg1"/>
                </a:solidFill>
                <a:latin typeface="Calibri" panose="020F0502020204030204" pitchFamily="34" charset="0"/>
              </a:rPr>
              <a:t>To maintain the utmost respect for the individuals whose data I am analyzing;</a:t>
            </a:r>
          </a:p>
          <a:p>
            <a:pPr marL="285750" indent="-285750">
              <a:buFont typeface="Arial" panose="020B0604020202020204" pitchFamily="34" charset="0"/>
              <a:buChar char="•"/>
            </a:pPr>
            <a:r>
              <a:rPr lang="en-US" sz="2400" dirty="0">
                <a:solidFill>
                  <a:schemeClr val="bg1"/>
                </a:solidFill>
                <a:latin typeface="Calibri" panose="020F0502020204030204" pitchFamily="34" charset="0"/>
              </a:rPr>
              <a:t>To be transparent, open, and honest about the type of analysis I am applying to their data;</a:t>
            </a:r>
          </a:p>
          <a:p>
            <a:pPr marL="285750" indent="-285750">
              <a:buFont typeface="Arial" panose="020B0604020202020204" pitchFamily="34" charset="0"/>
              <a:buChar char="•"/>
            </a:pPr>
            <a:r>
              <a:rPr lang="en-US" sz="2400" dirty="0">
                <a:solidFill>
                  <a:schemeClr val="bg1"/>
                </a:solidFill>
                <a:latin typeface="Calibri" panose="020F0502020204030204" pitchFamily="34" charset="0"/>
              </a:rPr>
              <a:t>To never use my knowledge to violate human rights and civil liberties, even under threat </a:t>
            </a:r>
            <a:endParaRPr lang="en-US" sz="2400" dirty="0">
              <a:solidFill>
                <a:schemeClr val="bg1"/>
              </a:solidFill>
            </a:endParaRPr>
          </a:p>
        </p:txBody>
      </p:sp>
      <p:sp>
        <p:nvSpPr>
          <p:cNvPr id="3" name="Rectangle 2"/>
          <p:cNvSpPr/>
          <p:nvPr/>
        </p:nvSpPr>
        <p:spPr>
          <a:xfrm>
            <a:off x="0" y="6405146"/>
            <a:ext cx="10441351" cy="369332"/>
          </a:xfrm>
          <a:prstGeom prst="rect">
            <a:avLst/>
          </a:prstGeom>
        </p:spPr>
        <p:txBody>
          <a:bodyPr wrap="square">
            <a:spAutoFit/>
          </a:bodyPr>
          <a:lstStyle/>
          <a:p>
            <a:r>
              <a:rPr lang="en-US" dirty="0">
                <a:solidFill>
                  <a:schemeClr val="bg1"/>
                </a:solidFill>
              </a:rPr>
              <a:t>https://allthingsanalytics.com/2013/07/08/the-hippocratic-oath-for-the-data-scientist/</a:t>
            </a:r>
          </a:p>
        </p:txBody>
      </p:sp>
    </p:spTree>
    <p:extLst>
      <p:ext uri="{BB962C8B-B14F-4D97-AF65-F5344CB8AC3E}">
        <p14:creationId xmlns:p14="http://schemas.microsoft.com/office/powerpoint/2010/main" val="1057529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TextBox 1"/>
          <p:cNvSpPr txBox="1"/>
          <p:nvPr/>
        </p:nvSpPr>
        <p:spPr>
          <a:xfrm>
            <a:off x="432262" y="430319"/>
            <a:ext cx="9825644" cy="3293209"/>
          </a:xfrm>
          <a:prstGeom prst="rect">
            <a:avLst/>
          </a:prstGeom>
          <a:noFill/>
        </p:spPr>
        <p:txBody>
          <a:bodyPr wrap="square" rtlCol="0">
            <a:spAutoFit/>
          </a:bodyPr>
          <a:lstStyle/>
          <a:p>
            <a:r>
              <a:rPr lang="en-US" sz="3200" dirty="0">
                <a:solidFill>
                  <a:schemeClr val="bg1"/>
                </a:solidFill>
                <a:latin typeface="+mj-lt"/>
              </a:rPr>
              <a:t>How do you create the largest amount of wealth ever geographically centralized in human history?</a:t>
            </a:r>
          </a:p>
          <a:p>
            <a:endParaRPr lang="en-US" dirty="0">
              <a:solidFill>
                <a:schemeClr val="bg1"/>
              </a:solidFill>
            </a:endParaRPr>
          </a:p>
          <a:p>
            <a:r>
              <a:rPr lang="en-US" dirty="0">
                <a:solidFill>
                  <a:schemeClr val="bg1"/>
                </a:solidFill>
              </a:rPr>
              <a:t>A: Arbitrage! Or as they say on Wall Street – buy low, sell high </a:t>
            </a:r>
          </a:p>
          <a:p>
            <a:endParaRPr lang="en-US" dirty="0">
              <a:solidFill>
                <a:schemeClr val="bg1"/>
              </a:solidFill>
            </a:endParaRPr>
          </a:p>
          <a:p>
            <a:r>
              <a:rPr lang="en-US" dirty="0">
                <a:solidFill>
                  <a:schemeClr val="bg1"/>
                </a:solidFill>
              </a:rPr>
              <a:t>People significantly misprice the value of their own data (not that many are even doing this calculation, or aware of the transaction they are participating in)  </a:t>
            </a:r>
          </a:p>
          <a:p>
            <a:endParaRPr lang="en-US" dirty="0">
              <a:solidFill>
                <a:schemeClr val="bg1"/>
              </a:solidFill>
            </a:endParaRPr>
          </a:p>
          <a:p>
            <a:endParaRPr lang="en-US" dirty="0">
              <a:solidFill>
                <a:schemeClr val="bg1"/>
              </a:solidFill>
            </a:endParaRPr>
          </a:p>
          <a:p>
            <a:r>
              <a:rPr lang="en-US" dirty="0">
                <a:solidFill>
                  <a:schemeClr val="bg1"/>
                </a:solidFill>
              </a:rPr>
              <a:t>	</a:t>
            </a:r>
          </a:p>
        </p:txBody>
      </p:sp>
      <p:sp>
        <p:nvSpPr>
          <p:cNvPr id="3" name="TextBox 2"/>
          <p:cNvSpPr txBox="1"/>
          <p:nvPr/>
        </p:nvSpPr>
        <p:spPr>
          <a:xfrm>
            <a:off x="432262" y="6234545"/>
            <a:ext cx="3823854" cy="369332"/>
          </a:xfrm>
          <a:prstGeom prst="rect">
            <a:avLst/>
          </a:prstGeom>
          <a:noFill/>
        </p:spPr>
        <p:txBody>
          <a:bodyPr wrap="square" rtlCol="0">
            <a:spAutoFit/>
          </a:bodyPr>
          <a:lstStyle/>
          <a:p>
            <a:r>
              <a:rPr lang="en-US" dirty="0">
                <a:solidFill>
                  <a:schemeClr val="bg1"/>
                </a:solidFill>
              </a:rPr>
              <a:t>Largest 5 companies in 2007</a:t>
            </a:r>
          </a:p>
        </p:txBody>
      </p:sp>
      <p:sp>
        <p:nvSpPr>
          <p:cNvPr id="4" name="TextBox 3"/>
          <p:cNvSpPr txBox="1"/>
          <p:nvPr/>
        </p:nvSpPr>
        <p:spPr>
          <a:xfrm>
            <a:off x="7268095" y="6234545"/>
            <a:ext cx="3823854" cy="369332"/>
          </a:xfrm>
          <a:prstGeom prst="rect">
            <a:avLst/>
          </a:prstGeom>
          <a:noFill/>
        </p:spPr>
        <p:txBody>
          <a:bodyPr wrap="square" rtlCol="0">
            <a:spAutoFit/>
          </a:bodyPr>
          <a:lstStyle/>
          <a:p>
            <a:r>
              <a:rPr lang="en-US" dirty="0">
                <a:solidFill>
                  <a:schemeClr val="bg1"/>
                </a:solidFill>
              </a:rPr>
              <a:t>Largest 5 companies in 2017</a:t>
            </a:r>
          </a:p>
        </p:txBody>
      </p:sp>
      <p:sp>
        <p:nvSpPr>
          <p:cNvPr id="5" name="Rectangle 4"/>
          <p:cNvSpPr/>
          <p:nvPr/>
        </p:nvSpPr>
        <p:spPr>
          <a:xfrm>
            <a:off x="3515430" y="2955104"/>
            <a:ext cx="6096000" cy="369332"/>
          </a:xfrm>
          <a:prstGeom prst="rect">
            <a:avLst/>
          </a:prstGeom>
        </p:spPr>
        <p:txBody>
          <a:bodyPr>
            <a:spAutoFit/>
          </a:bodyPr>
          <a:lstStyle/>
          <a:p>
            <a:r>
              <a:rPr lang="en-US" dirty="0">
                <a:solidFill>
                  <a:schemeClr val="bg1"/>
                </a:solidFill>
              </a:rPr>
              <a:t>Q: Why did Amazon get its start as a book seller?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458" y="5274358"/>
            <a:ext cx="1880001" cy="6909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9855" y="5210336"/>
            <a:ext cx="1880001" cy="6909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087" y="3968273"/>
            <a:ext cx="1116623" cy="111662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7408" y="3074422"/>
            <a:ext cx="1066800" cy="10668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1641" y="5124276"/>
            <a:ext cx="1356364" cy="1017273"/>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04208" y="3607822"/>
            <a:ext cx="1425962" cy="1321434"/>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38308" y="5151881"/>
            <a:ext cx="1792351" cy="897503"/>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94556" y="3798556"/>
            <a:ext cx="2124456" cy="774541"/>
          </a:xfrm>
          <a:prstGeom prst="rect">
            <a:avLst/>
          </a:prstGeom>
        </p:spPr>
      </p:pic>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33806" y="3501193"/>
            <a:ext cx="1229319" cy="1289556"/>
          </a:xfrm>
          <a:prstGeom prst="rect">
            <a:avLst/>
          </a:prstGeom>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39747" y="4302436"/>
            <a:ext cx="1958531" cy="1958531"/>
          </a:xfrm>
          <a:prstGeom prst="rect">
            <a:avLst/>
          </a:prstGeom>
        </p:spPr>
      </p:pic>
    </p:spTree>
    <p:extLst>
      <p:ext uri="{BB962C8B-B14F-4D97-AF65-F5344CB8AC3E}">
        <p14:creationId xmlns:p14="http://schemas.microsoft.com/office/powerpoint/2010/main" val="1815232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TextBox 1"/>
          <p:cNvSpPr txBox="1"/>
          <p:nvPr/>
        </p:nvSpPr>
        <p:spPr>
          <a:xfrm>
            <a:off x="3171625" y="268423"/>
            <a:ext cx="9725891" cy="646331"/>
          </a:xfrm>
          <a:prstGeom prst="rect">
            <a:avLst/>
          </a:prstGeom>
          <a:noFill/>
        </p:spPr>
        <p:txBody>
          <a:bodyPr wrap="square" rtlCol="0">
            <a:spAutoFit/>
          </a:bodyPr>
          <a:lstStyle/>
          <a:p>
            <a:r>
              <a:rPr lang="en-US" sz="3600" b="1" dirty="0">
                <a:solidFill>
                  <a:schemeClr val="bg1"/>
                </a:solidFill>
                <a:latin typeface="+mj-lt"/>
              </a:rPr>
              <a:t>So what is your data worth?</a:t>
            </a:r>
          </a:p>
        </p:txBody>
      </p:sp>
      <p:sp>
        <p:nvSpPr>
          <p:cNvPr id="3" name="TextBox 2"/>
          <p:cNvSpPr txBox="1"/>
          <p:nvPr/>
        </p:nvSpPr>
        <p:spPr>
          <a:xfrm>
            <a:off x="430156" y="1290453"/>
            <a:ext cx="5482937" cy="1200329"/>
          </a:xfrm>
          <a:prstGeom prst="rect">
            <a:avLst/>
          </a:prstGeom>
          <a:noFill/>
        </p:spPr>
        <p:txBody>
          <a:bodyPr wrap="square" rtlCol="0">
            <a:spAutoFit/>
          </a:bodyPr>
          <a:lstStyle/>
          <a:p>
            <a:r>
              <a:rPr lang="en-US" dirty="0">
                <a:solidFill>
                  <a:schemeClr val="bg1"/>
                </a:solidFill>
              </a:rPr>
              <a:t>In Caesar’s (the casino) chapter 11 bankruptcy filing some creditors valued their “Total Rewards” customer loyalty program data at $1 billion, making it their largest asset (ahead of physical asset holdings!) </a:t>
            </a:r>
          </a:p>
        </p:txBody>
      </p:sp>
      <p:sp>
        <p:nvSpPr>
          <p:cNvPr id="4" name="TextBox 3"/>
          <p:cNvSpPr txBox="1"/>
          <p:nvPr/>
        </p:nvSpPr>
        <p:spPr>
          <a:xfrm>
            <a:off x="430157" y="3358890"/>
            <a:ext cx="5587186" cy="1477328"/>
          </a:xfrm>
          <a:prstGeom prst="rect">
            <a:avLst/>
          </a:prstGeom>
          <a:noFill/>
        </p:spPr>
        <p:txBody>
          <a:bodyPr wrap="square" rtlCol="0">
            <a:spAutoFit/>
          </a:bodyPr>
          <a:lstStyle/>
          <a:p>
            <a:r>
              <a:rPr lang="en-US" dirty="0">
                <a:solidFill>
                  <a:schemeClr val="bg1"/>
                </a:solidFill>
              </a:rPr>
              <a:t>Why did Microsoft buy </a:t>
            </a:r>
            <a:r>
              <a:rPr lang="en-US" dirty="0" err="1">
                <a:solidFill>
                  <a:schemeClr val="bg1"/>
                </a:solidFill>
              </a:rPr>
              <a:t>Linkedin</a:t>
            </a:r>
            <a:r>
              <a:rPr lang="en-US" dirty="0">
                <a:solidFill>
                  <a:schemeClr val="bg1"/>
                </a:solidFill>
              </a:rPr>
              <a:t> for $26.2 billion? – Consumer data! While its hard to breakdown specific costs (for reference, their revenue in 2015 was only $2.9 billion). </a:t>
            </a:r>
          </a:p>
          <a:p>
            <a:r>
              <a:rPr lang="en-US" dirty="0">
                <a:solidFill>
                  <a:schemeClr val="bg1"/>
                </a:solidFill>
              </a:rPr>
              <a:t>	</a:t>
            </a:r>
          </a:p>
          <a:p>
            <a:r>
              <a:rPr lang="en-US" dirty="0">
                <a:solidFill>
                  <a:schemeClr val="bg1"/>
                </a:solidFill>
              </a:rPr>
              <a:t>Simple math shows us $260 per monthly active user </a:t>
            </a:r>
          </a:p>
        </p:txBody>
      </p:sp>
      <p:pic>
        <p:nvPicPr>
          <p:cNvPr id="5" name="Picture 4"/>
          <p:cNvPicPr>
            <a:picLocks noChangeAspect="1"/>
          </p:cNvPicPr>
          <p:nvPr/>
        </p:nvPicPr>
        <p:blipFill>
          <a:blip r:embed="rId3"/>
          <a:stretch>
            <a:fillRect/>
          </a:stretch>
        </p:blipFill>
        <p:spPr>
          <a:xfrm>
            <a:off x="6744062" y="1165521"/>
            <a:ext cx="5191125" cy="5048250"/>
          </a:xfrm>
          <a:prstGeom prst="rect">
            <a:avLst/>
          </a:prstGeom>
        </p:spPr>
      </p:pic>
      <p:pic>
        <p:nvPicPr>
          <p:cNvPr id="7" name="Picture 6"/>
          <p:cNvPicPr>
            <a:picLocks noChangeAspect="1"/>
          </p:cNvPicPr>
          <p:nvPr/>
        </p:nvPicPr>
        <p:blipFill>
          <a:blip r:embed="rId4"/>
          <a:stretch>
            <a:fillRect/>
          </a:stretch>
        </p:blipFill>
        <p:spPr>
          <a:xfrm>
            <a:off x="6744062" y="5904066"/>
            <a:ext cx="1328291" cy="309705"/>
          </a:xfrm>
          <a:prstGeom prst="rect">
            <a:avLst/>
          </a:prstGeom>
        </p:spPr>
      </p:pic>
      <p:sp>
        <p:nvSpPr>
          <p:cNvPr id="6" name="Rectangle 5"/>
          <p:cNvSpPr/>
          <p:nvPr/>
        </p:nvSpPr>
        <p:spPr>
          <a:xfrm>
            <a:off x="0" y="6488668"/>
            <a:ext cx="5635069" cy="369332"/>
          </a:xfrm>
          <a:prstGeom prst="rect">
            <a:avLst/>
          </a:prstGeom>
        </p:spPr>
        <p:txBody>
          <a:bodyPr wrap="none">
            <a:spAutoFit/>
          </a:bodyPr>
          <a:lstStyle/>
          <a:p>
            <a:r>
              <a:rPr lang="en-US" dirty="0">
                <a:solidFill>
                  <a:schemeClr val="bg1"/>
                </a:solidFill>
              </a:rPr>
              <a:t>http://sloanreview.mit.edu/article/whats-your-data-worth/</a:t>
            </a:r>
          </a:p>
        </p:txBody>
      </p:sp>
    </p:spTree>
    <p:extLst>
      <p:ext uri="{BB962C8B-B14F-4D97-AF65-F5344CB8AC3E}">
        <p14:creationId xmlns:p14="http://schemas.microsoft.com/office/powerpoint/2010/main" val="1342098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TextBox 1"/>
          <p:cNvSpPr txBox="1"/>
          <p:nvPr/>
        </p:nvSpPr>
        <p:spPr>
          <a:xfrm>
            <a:off x="113049" y="260632"/>
            <a:ext cx="2062411" cy="4401205"/>
          </a:xfrm>
          <a:prstGeom prst="rect">
            <a:avLst/>
          </a:prstGeom>
          <a:noFill/>
        </p:spPr>
        <p:txBody>
          <a:bodyPr wrap="square" rtlCol="0">
            <a:spAutoFit/>
          </a:bodyPr>
          <a:lstStyle/>
          <a:p>
            <a:r>
              <a:rPr lang="en-US" sz="4000" dirty="0">
                <a:solidFill>
                  <a:schemeClr val="bg1"/>
                </a:solidFill>
              </a:rPr>
              <a:t>What can data brokers figure out about you?</a:t>
            </a:r>
          </a:p>
        </p:txBody>
      </p:sp>
      <p:pic>
        <p:nvPicPr>
          <p:cNvPr id="4" name="Picture 3"/>
          <p:cNvPicPr>
            <a:picLocks noChangeAspect="1"/>
          </p:cNvPicPr>
          <p:nvPr/>
        </p:nvPicPr>
        <p:blipFill>
          <a:blip r:embed="rId3"/>
          <a:stretch>
            <a:fillRect/>
          </a:stretch>
        </p:blipFill>
        <p:spPr>
          <a:xfrm>
            <a:off x="2175460" y="215100"/>
            <a:ext cx="4872380" cy="6655954"/>
          </a:xfrm>
          <a:prstGeom prst="rect">
            <a:avLst/>
          </a:prstGeom>
        </p:spPr>
      </p:pic>
      <p:pic>
        <p:nvPicPr>
          <p:cNvPr id="5" name="Picture 4"/>
          <p:cNvPicPr>
            <a:picLocks noChangeAspect="1"/>
          </p:cNvPicPr>
          <p:nvPr/>
        </p:nvPicPr>
        <p:blipFill>
          <a:blip r:embed="rId4"/>
          <a:stretch>
            <a:fillRect/>
          </a:stretch>
        </p:blipFill>
        <p:spPr>
          <a:xfrm>
            <a:off x="6931650" y="215100"/>
            <a:ext cx="5260350" cy="6655954"/>
          </a:xfrm>
          <a:prstGeom prst="rect">
            <a:avLst/>
          </a:prstGeom>
        </p:spPr>
      </p:pic>
      <p:pic>
        <p:nvPicPr>
          <p:cNvPr id="6" name="Picture 5"/>
          <p:cNvPicPr>
            <a:picLocks noChangeAspect="1"/>
          </p:cNvPicPr>
          <p:nvPr/>
        </p:nvPicPr>
        <p:blipFill>
          <a:blip r:embed="rId5"/>
          <a:stretch>
            <a:fillRect/>
          </a:stretch>
        </p:blipFill>
        <p:spPr>
          <a:xfrm>
            <a:off x="7359460" y="6425199"/>
            <a:ext cx="1838325" cy="428625"/>
          </a:xfrm>
          <a:prstGeom prst="rect">
            <a:avLst/>
          </a:prstGeom>
        </p:spPr>
      </p:pic>
    </p:spTree>
    <p:extLst>
      <p:ext uri="{BB962C8B-B14F-4D97-AF65-F5344CB8AC3E}">
        <p14:creationId xmlns:p14="http://schemas.microsoft.com/office/powerpoint/2010/main" val="3921935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090367" y="319447"/>
            <a:ext cx="9228201" cy="527356"/>
          </a:xfrm>
        </p:spPr>
        <p:txBody>
          <a:bodyPr/>
          <a:lstStyle/>
          <a:p>
            <a:r>
              <a:rPr lang="en-US" dirty="0"/>
              <a:t>So uh who has my data?</a:t>
            </a:r>
          </a:p>
        </p:txBody>
      </p:sp>
      <p:pic>
        <p:nvPicPr>
          <p:cNvPr id="4" name="Picture 3"/>
          <p:cNvPicPr>
            <a:picLocks noChangeAspect="1"/>
          </p:cNvPicPr>
          <p:nvPr/>
        </p:nvPicPr>
        <p:blipFill>
          <a:blip r:embed="rId3"/>
          <a:stretch>
            <a:fillRect/>
          </a:stretch>
        </p:blipFill>
        <p:spPr>
          <a:xfrm>
            <a:off x="0" y="846803"/>
            <a:ext cx="12192000" cy="5566058"/>
          </a:xfrm>
          <a:prstGeom prst="rect">
            <a:avLst/>
          </a:prstGeom>
        </p:spPr>
      </p:pic>
      <p:sp>
        <p:nvSpPr>
          <p:cNvPr id="2" name="Rectangle 1"/>
          <p:cNvSpPr/>
          <p:nvPr/>
        </p:nvSpPr>
        <p:spPr>
          <a:xfrm>
            <a:off x="-1" y="6412861"/>
            <a:ext cx="7850459" cy="369332"/>
          </a:xfrm>
          <a:prstGeom prst="rect">
            <a:avLst/>
          </a:prstGeom>
        </p:spPr>
        <p:txBody>
          <a:bodyPr wrap="square">
            <a:spAutoFit/>
          </a:bodyPr>
          <a:lstStyle/>
          <a:p>
            <a:r>
              <a:rPr lang="en-US" dirty="0">
                <a:solidFill>
                  <a:schemeClr val="bg1"/>
                </a:solidFill>
              </a:rPr>
              <a:t>http://juliaangwin.com/privacy-tools-opting-out-from-data-brokers/</a:t>
            </a:r>
          </a:p>
        </p:txBody>
      </p:sp>
    </p:spTree>
    <p:extLst>
      <p:ext uri="{BB962C8B-B14F-4D97-AF65-F5344CB8AC3E}">
        <p14:creationId xmlns:p14="http://schemas.microsoft.com/office/powerpoint/2010/main" val="2480293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TextBox 1"/>
          <p:cNvSpPr txBox="1"/>
          <p:nvPr/>
        </p:nvSpPr>
        <p:spPr>
          <a:xfrm>
            <a:off x="1934095" y="67039"/>
            <a:ext cx="10257905" cy="646331"/>
          </a:xfrm>
          <a:prstGeom prst="rect">
            <a:avLst/>
          </a:prstGeom>
          <a:noFill/>
        </p:spPr>
        <p:txBody>
          <a:bodyPr wrap="square" rtlCol="0">
            <a:spAutoFit/>
          </a:bodyPr>
          <a:lstStyle/>
          <a:p>
            <a:r>
              <a:rPr lang="en-US" sz="3600" b="1" dirty="0">
                <a:solidFill>
                  <a:schemeClr val="bg1"/>
                </a:solidFill>
                <a:latin typeface="+mj-lt"/>
              </a:rPr>
              <a:t>A very non-exhaustive list of shifty behavior </a:t>
            </a:r>
          </a:p>
        </p:txBody>
      </p:sp>
      <p:sp>
        <p:nvSpPr>
          <p:cNvPr id="3" name="TextBox 2"/>
          <p:cNvSpPr txBox="1"/>
          <p:nvPr/>
        </p:nvSpPr>
        <p:spPr>
          <a:xfrm>
            <a:off x="601774" y="1286868"/>
            <a:ext cx="8179722" cy="6186309"/>
          </a:xfrm>
          <a:prstGeom prst="rect">
            <a:avLst/>
          </a:prstGeom>
          <a:noFill/>
        </p:spPr>
        <p:txBody>
          <a:bodyPr wrap="square" rtlCol="0">
            <a:spAutoFit/>
          </a:bodyPr>
          <a:lstStyle/>
          <a:p>
            <a:r>
              <a:rPr lang="en-US" dirty="0">
                <a:solidFill>
                  <a:schemeClr val="bg1"/>
                </a:solidFill>
              </a:rPr>
              <a:t>Bose wireless headphones noting your listening preferences to be sold to a third-party</a:t>
            </a:r>
          </a:p>
          <a:p>
            <a:endParaRPr lang="en-US" dirty="0">
              <a:solidFill>
                <a:schemeClr val="bg1"/>
              </a:solidFill>
            </a:endParaRPr>
          </a:p>
          <a:p>
            <a:endParaRPr lang="en-US" dirty="0">
              <a:solidFill>
                <a:schemeClr val="bg1"/>
              </a:solidFill>
            </a:endParaRPr>
          </a:p>
          <a:p>
            <a:r>
              <a:rPr lang="en-US" dirty="0">
                <a:solidFill>
                  <a:schemeClr val="bg1"/>
                </a:solidFill>
              </a:rPr>
              <a:t>Target predicted a teenage girl in Minnesota was pregnant before her parents knew and sent her targeted pregnancy advertisements </a:t>
            </a:r>
          </a:p>
          <a:p>
            <a:endParaRPr lang="en-US" dirty="0">
              <a:solidFill>
                <a:schemeClr val="bg1"/>
              </a:solidFill>
            </a:endParaRPr>
          </a:p>
          <a:p>
            <a:endParaRPr lang="en-US" dirty="0">
              <a:solidFill>
                <a:schemeClr val="bg1"/>
              </a:solidFill>
            </a:endParaRPr>
          </a:p>
          <a:p>
            <a:r>
              <a:rPr lang="en-US" dirty="0">
                <a:solidFill>
                  <a:schemeClr val="bg1"/>
                </a:solidFill>
              </a:rPr>
              <a:t>Facebook leak shows they create “ghost profiles” of people who are non-users </a:t>
            </a: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err="1">
                <a:solidFill>
                  <a:schemeClr val="bg1"/>
                </a:solidFill>
              </a:rPr>
              <a:t>Vizio</a:t>
            </a:r>
            <a:r>
              <a:rPr lang="en-US" dirty="0">
                <a:solidFill>
                  <a:schemeClr val="bg1"/>
                </a:solidFill>
              </a:rPr>
              <a:t> TVs tracking what television shows you watch to sell to 3</a:t>
            </a:r>
            <a:r>
              <a:rPr lang="en-US" baseline="30000" dirty="0">
                <a:solidFill>
                  <a:schemeClr val="bg1"/>
                </a:solidFill>
              </a:rPr>
              <a:t>rd</a:t>
            </a:r>
            <a:r>
              <a:rPr lang="en-US" dirty="0">
                <a:solidFill>
                  <a:schemeClr val="bg1"/>
                </a:solidFill>
              </a:rPr>
              <a:t> parties </a:t>
            </a:r>
          </a:p>
          <a:p>
            <a:endParaRPr lang="en-US" dirty="0">
              <a:solidFill>
                <a:schemeClr val="bg1"/>
              </a:solidFill>
            </a:endParaRPr>
          </a:p>
          <a:p>
            <a:endParaRPr lang="en-US" dirty="0">
              <a:solidFill>
                <a:schemeClr val="bg1"/>
              </a:solidFill>
            </a:endParaRPr>
          </a:p>
          <a:p>
            <a:r>
              <a:rPr lang="en-US" dirty="0">
                <a:solidFill>
                  <a:schemeClr val="bg1"/>
                </a:solidFill>
              </a:rPr>
              <a:t>My personal favorite privacy violation:</a:t>
            </a:r>
          </a:p>
          <a:p>
            <a:endParaRPr lang="en-US" dirty="0">
              <a:solidFill>
                <a:schemeClr val="bg1"/>
              </a:solidFill>
            </a:endParaRPr>
          </a:p>
          <a:p>
            <a:r>
              <a:rPr lang="en-US" dirty="0" err="1">
                <a:solidFill>
                  <a:schemeClr val="bg1"/>
                </a:solidFill>
              </a:rPr>
              <a:t>SilverPush</a:t>
            </a:r>
            <a:r>
              <a:rPr lang="en-US" dirty="0">
                <a:solidFill>
                  <a:schemeClr val="bg1"/>
                </a:solidFill>
              </a:rPr>
              <a:t>, Drawbridge, and Flurry and other data advertising companies who used inaudible noises to link your devices </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5825" y="441879"/>
            <a:ext cx="2461846" cy="184638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6297" y="1636700"/>
            <a:ext cx="980902" cy="130312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92393" y="2763607"/>
            <a:ext cx="1449971" cy="1449971"/>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3737" y="4439460"/>
            <a:ext cx="1326021" cy="696161"/>
          </a:xfrm>
          <a:prstGeom prst="rect">
            <a:avLst/>
          </a:prstGeom>
        </p:spPr>
      </p:pic>
    </p:spTree>
    <p:extLst>
      <p:ext uri="{BB962C8B-B14F-4D97-AF65-F5344CB8AC3E}">
        <p14:creationId xmlns:p14="http://schemas.microsoft.com/office/powerpoint/2010/main" val="11972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Rectangle 1"/>
          <p:cNvSpPr/>
          <p:nvPr/>
        </p:nvSpPr>
        <p:spPr>
          <a:xfrm>
            <a:off x="757574" y="1372761"/>
            <a:ext cx="6096000" cy="1569660"/>
          </a:xfrm>
          <a:prstGeom prst="rect">
            <a:avLst/>
          </a:prstGeom>
        </p:spPr>
        <p:txBody>
          <a:bodyPr>
            <a:spAutoFit/>
          </a:bodyPr>
          <a:lstStyle/>
          <a:p>
            <a:r>
              <a:rPr lang="en-US" sz="2400" dirty="0">
                <a:solidFill>
                  <a:schemeClr val="bg1"/>
                </a:solidFill>
                <a:latin typeface="Calibri" panose="020F0502020204030204" pitchFamily="34" charset="0"/>
              </a:rPr>
              <a:t>Unroll.me CEO </a:t>
            </a:r>
            <a:r>
              <a:rPr lang="en-US" sz="2400" dirty="0" err="1">
                <a:solidFill>
                  <a:schemeClr val="bg1"/>
                </a:solidFill>
                <a:latin typeface="Calibri" panose="020F0502020204030204" pitchFamily="34" charset="0"/>
              </a:rPr>
              <a:t>Jojo</a:t>
            </a:r>
            <a:r>
              <a:rPr lang="en-US" sz="2400" dirty="0">
                <a:solidFill>
                  <a:schemeClr val="bg1"/>
                </a:solidFill>
                <a:latin typeface="Calibri" panose="020F0502020204030204" pitchFamily="34" charset="0"/>
              </a:rPr>
              <a:t> </a:t>
            </a:r>
            <a:r>
              <a:rPr lang="en-US" sz="2400" dirty="0" err="1">
                <a:solidFill>
                  <a:schemeClr val="bg1"/>
                </a:solidFill>
                <a:latin typeface="Calibri" panose="020F0502020204030204" pitchFamily="34" charset="0"/>
              </a:rPr>
              <a:t>Hedaya</a:t>
            </a:r>
            <a:r>
              <a:rPr lang="en-US" sz="2400" dirty="0">
                <a:solidFill>
                  <a:schemeClr val="bg1"/>
                </a:solidFill>
                <a:latin typeface="Calibri" panose="020F0502020204030204" pitchFamily="34" charset="0"/>
              </a:rPr>
              <a:t> said that it was “heartbreaking to see that some of our users were upset to learn about how we monetize our free service.”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2863" y="1371291"/>
            <a:ext cx="3929802" cy="1410799"/>
          </a:xfrm>
          <a:prstGeom prst="rect">
            <a:avLst/>
          </a:prstGeom>
        </p:spPr>
      </p:pic>
      <p:sp>
        <p:nvSpPr>
          <p:cNvPr id="6" name="Rectangle 5"/>
          <p:cNvSpPr/>
          <p:nvPr/>
        </p:nvSpPr>
        <p:spPr>
          <a:xfrm>
            <a:off x="757574" y="4672411"/>
            <a:ext cx="10325838" cy="1200329"/>
          </a:xfrm>
          <a:prstGeom prst="rect">
            <a:avLst/>
          </a:prstGeom>
        </p:spPr>
        <p:txBody>
          <a:bodyPr wrap="square">
            <a:spAutoFit/>
          </a:bodyPr>
          <a:lstStyle/>
          <a:p>
            <a:r>
              <a:rPr lang="en-US" sz="2400" dirty="0">
                <a:solidFill>
                  <a:schemeClr val="bg1"/>
                </a:solidFill>
              </a:rPr>
              <a:t>A </a:t>
            </a:r>
            <a:r>
              <a:rPr lang="en-US" sz="2400" dirty="0">
                <a:solidFill>
                  <a:schemeClr val="bg1"/>
                </a:solidFill>
                <a:hlinkClick r:id="rId4"/>
              </a:rPr>
              <a:t>study</a:t>
            </a:r>
            <a:r>
              <a:rPr lang="en-US" sz="2400" dirty="0">
                <a:solidFill>
                  <a:schemeClr val="bg1"/>
                </a:solidFill>
              </a:rPr>
              <a:t> from Carnegie Mellon estimates that it would cost the U.S. economy </a:t>
            </a:r>
            <a:r>
              <a:rPr lang="en-US" sz="2400" b="1" dirty="0">
                <a:solidFill>
                  <a:schemeClr val="bg1"/>
                </a:solidFill>
              </a:rPr>
              <a:t>$781 billion </a:t>
            </a:r>
            <a:r>
              <a:rPr lang="en-US" sz="2400" dirty="0">
                <a:solidFill>
                  <a:schemeClr val="bg1"/>
                </a:solidFill>
              </a:rPr>
              <a:t>if people actually read all the privacy polices they came across in a year (and this was in 2008!)</a:t>
            </a:r>
          </a:p>
        </p:txBody>
      </p:sp>
      <p:sp>
        <p:nvSpPr>
          <p:cNvPr id="8" name="Rectangle 7"/>
          <p:cNvSpPr/>
          <p:nvPr/>
        </p:nvSpPr>
        <p:spPr>
          <a:xfrm>
            <a:off x="853439" y="140258"/>
            <a:ext cx="10134109" cy="646331"/>
          </a:xfrm>
          <a:prstGeom prst="rect">
            <a:avLst/>
          </a:prstGeom>
        </p:spPr>
        <p:txBody>
          <a:bodyPr wrap="square">
            <a:spAutoFit/>
          </a:bodyPr>
          <a:lstStyle/>
          <a:p>
            <a:r>
              <a:rPr lang="en-US" sz="3600" dirty="0">
                <a:solidFill>
                  <a:schemeClr val="bg1"/>
                </a:solidFill>
                <a:latin typeface="+mj-lt"/>
              </a:rPr>
              <a:t>Who even reads the privacy polices?</a:t>
            </a:r>
          </a:p>
        </p:txBody>
      </p:sp>
    </p:spTree>
    <p:extLst>
      <p:ext uri="{BB962C8B-B14F-4D97-AF65-F5344CB8AC3E}">
        <p14:creationId xmlns:p14="http://schemas.microsoft.com/office/powerpoint/2010/main" val="1002772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TextBox 1"/>
          <p:cNvSpPr txBox="1"/>
          <p:nvPr/>
        </p:nvSpPr>
        <p:spPr>
          <a:xfrm>
            <a:off x="7322927" y="654632"/>
            <a:ext cx="4564273" cy="1212268"/>
          </a:xfrm>
          <a:prstGeom prst="rect">
            <a:avLst/>
          </a:prstGeom>
          <a:noFill/>
        </p:spPr>
        <p:txBody>
          <a:bodyPr wrap="square" rtlCol="0">
            <a:spAutoFit/>
          </a:bodyPr>
          <a:lstStyle/>
          <a:p>
            <a:r>
              <a:rPr lang="en-US" sz="3600" b="1" dirty="0">
                <a:solidFill>
                  <a:schemeClr val="bg1"/>
                </a:solidFill>
                <a:latin typeface="+mj-lt"/>
              </a:rPr>
              <a:t>Do American’s care about privacy? </a:t>
            </a:r>
          </a:p>
        </p:txBody>
      </p:sp>
      <p:sp>
        <p:nvSpPr>
          <p:cNvPr id="3" name="Rectangle 2"/>
          <p:cNvSpPr/>
          <p:nvPr/>
        </p:nvSpPr>
        <p:spPr>
          <a:xfrm>
            <a:off x="914400" y="5505533"/>
            <a:ext cx="9144000" cy="923330"/>
          </a:xfrm>
          <a:prstGeom prst="rect">
            <a:avLst/>
          </a:prstGeom>
        </p:spPr>
        <p:txBody>
          <a:bodyPr wrap="square">
            <a:spAutoFit/>
          </a:bodyPr>
          <a:lstStyle/>
          <a:p>
            <a:r>
              <a:rPr lang="en-US" dirty="0">
                <a:solidFill>
                  <a:schemeClr val="bg1"/>
                </a:solidFill>
              </a:rPr>
              <a:t>Some 74% say it is “very important” to them that they be </a:t>
            </a:r>
            <a:r>
              <a:rPr lang="en-US" dirty="0">
                <a:solidFill>
                  <a:schemeClr val="bg1"/>
                </a:solidFill>
                <a:hlinkClick r:id="rId3"/>
              </a:rPr>
              <a:t>in control of who can get information</a:t>
            </a:r>
            <a:r>
              <a:rPr lang="en-US" dirty="0">
                <a:solidFill>
                  <a:schemeClr val="bg1"/>
                </a:solidFill>
              </a:rPr>
              <a:t> about them, and 65% say it is “very important” to them to control what information is collected about them. </a:t>
            </a:r>
          </a:p>
        </p:txBody>
      </p:sp>
      <p:sp>
        <p:nvSpPr>
          <p:cNvPr id="4" name="Rectangle 3"/>
          <p:cNvSpPr/>
          <p:nvPr/>
        </p:nvSpPr>
        <p:spPr>
          <a:xfrm>
            <a:off x="914400" y="4629881"/>
            <a:ext cx="8229600" cy="646331"/>
          </a:xfrm>
          <a:prstGeom prst="rect">
            <a:avLst/>
          </a:prstGeom>
        </p:spPr>
        <p:txBody>
          <a:bodyPr wrap="square">
            <a:spAutoFit/>
          </a:bodyPr>
          <a:lstStyle/>
          <a:p>
            <a:r>
              <a:rPr lang="en-US" dirty="0">
                <a:solidFill>
                  <a:schemeClr val="bg1"/>
                </a:solidFill>
              </a:rPr>
              <a:t>Fully 91% of adults agree or strongly agree that consumers have lost control of how personal information is collected and used by companies</a:t>
            </a:r>
          </a:p>
        </p:txBody>
      </p:sp>
      <p:pic>
        <p:nvPicPr>
          <p:cNvPr id="5" name="Picture 4"/>
          <p:cNvPicPr>
            <a:picLocks noChangeAspect="1"/>
          </p:cNvPicPr>
          <p:nvPr/>
        </p:nvPicPr>
        <p:blipFill>
          <a:blip r:embed="rId4"/>
          <a:stretch>
            <a:fillRect/>
          </a:stretch>
        </p:blipFill>
        <p:spPr>
          <a:xfrm>
            <a:off x="914400" y="415415"/>
            <a:ext cx="5533292" cy="3983633"/>
          </a:xfrm>
          <a:prstGeom prst="rect">
            <a:avLst/>
          </a:prstGeom>
        </p:spPr>
      </p:pic>
      <p:sp>
        <p:nvSpPr>
          <p:cNvPr id="6" name="Rectangle 5"/>
          <p:cNvSpPr/>
          <p:nvPr/>
        </p:nvSpPr>
        <p:spPr>
          <a:xfrm>
            <a:off x="0" y="6428863"/>
            <a:ext cx="8965580" cy="369332"/>
          </a:xfrm>
          <a:prstGeom prst="rect">
            <a:avLst/>
          </a:prstGeom>
        </p:spPr>
        <p:txBody>
          <a:bodyPr wrap="square">
            <a:spAutoFit/>
          </a:bodyPr>
          <a:lstStyle/>
          <a:p>
            <a:r>
              <a:rPr lang="en-US" dirty="0">
                <a:solidFill>
                  <a:schemeClr val="bg1"/>
                </a:solidFill>
              </a:rPr>
              <a:t>http://www.pewresearch.org/fact-tank/2016/09/21/the-state-of-privacy-in-america/</a:t>
            </a:r>
          </a:p>
        </p:txBody>
      </p:sp>
    </p:spTree>
    <p:extLst>
      <p:ext uri="{BB962C8B-B14F-4D97-AF65-F5344CB8AC3E}">
        <p14:creationId xmlns:p14="http://schemas.microsoft.com/office/powerpoint/2010/main" val="1697468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506" y="168519"/>
            <a:ext cx="2356115" cy="157074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1060" y="168519"/>
            <a:ext cx="2532673" cy="1519604"/>
          </a:xfrm>
          <a:prstGeom prst="rect">
            <a:avLst/>
          </a:prstGeom>
        </p:spPr>
      </p:pic>
      <p:sp>
        <p:nvSpPr>
          <p:cNvPr id="5" name="TextBox 4"/>
          <p:cNvSpPr txBox="1"/>
          <p:nvPr/>
        </p:nvSpPr>
        <p:spPr>
          <a:xfrm>
            <a:off x="658037" y="1486543"/>
            <a:ext cx="4977992" cy="4801314"/>
          </a:xfrm>
          <a:prstGeom prst="rect">
            <a:avLst/>
          </a:prstGeom>
          <a:noFill/>
        </p:spPr>
        <p:txBody>
          <a:bodyPr wrap="square" rtlCol="0">
            <a:spAutoFit/>
          </a:bodyPr>
          <a:lstStyle/>
          <a:p>
            <a:endParaRPr lang="en-US" dirty="0">
              <a:solidFill>
                <a:schemeClr val="bg1"/>
              </a:solidFill>
            </a:endParaRP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Generally “pro-business”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Regulations are a patchwork industry and/or state specific laws (e.g., HIPPA for Healthcare, COPPA for children)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Opt–out consent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Snowden revelation caused significant international anger and caused the European Court of Justice to invalidate the data sharing agreement (the Safe Harbor Agreement) between US and EU </a:t>
            </a:r>
          </a:p>
          <a:p>
            <a:pPr marL="742950" lvl="1" indent="-285750">
              <a:buFont typeface="Arial" panose="020B0604020202020204" pitchFamily="34" charset="0"/>
              <a:buChar char="•"/>
            </a:pPr>
            <a:r>
              <a:rPr lang="en-US" dirty="0">
                <a:solidFill>
                  <a:schemeClr val="bg1"/>
                </a:solidFill>
              </a:rPr>
              <a:t>This was replaced by the “Privacy Shield”, which is currently on shaky ground </a:t>
            </a:r>
          </a:p>
        </p:txBody>
      </p:sp>
      <p:cxnSp>
        <p:nvCxnSpPr>
          <p:cNvPr id="7" name="Straight Connector 6"/>
          <p:cNvCxnSpPr/>
          <p:nvPr/>
        </p:nvCxnSpPr>
        <p:spPr>
          <a:xfrm>
            <a:off x="5636029" y="1688123"/>
            <a:ext cx="0" cy="5345723"/>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840970" y="1196482"/>
            <a:ext cx="5896601" cy="2585323"/>
          </a:xfrm>
          <a:prstGeom prst="rect">
            <a:avLst/>
          </a:prstGeom>
          <a:noFill/>
        </p:spPr>
        <p:txBody>
          <a:bodyPr wrap="square" rtlCol="0">
            <a:spAutoFit/>
          </a:bodyPr>
          <a:lstStyle/>
          <a:p>
            <a:endParaRPr lang="en-US" dirty="0">
              <a:solidFill>
                <a:schemeClr val="bg1"/>
              </a:solidFill>
            </a:endParaRP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Privacy considered a fundamental human right in EU (helped by a historical fear of fascism) which allows, for example, for the “Right to be Forgotten”</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Strong Centralized Privacy Regulation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Opt–in consent </a:t>
            </a:r>
          </a:p>
        </p:txBody>
      </p:sp>
      <p:pic>
        <p:nvPicPr>
          <p:cNvPr id="10" name="Picture 9"/>
          <p:cNvPicPr>
            <a:picLocks noChangeAspect="1"/>
          </p:cNvPicPr>
          <p:nvPr/>
        </p:nvPicPr>
        <p:blipFill>
          <a:blip r:embed="rId5"/>
          <a:stretch>
            <a:fillRect/>
          </a:stretch>
        </p:blipFill>
        <p:spPr>
          <a:xfrm>
            <a:off x="5961936" y="4198327"/>
            <a:ext cx="5775635" cy="2659673"/>
          </a:xfrm>
          <a:prstGeom prst="rect">
            <a:avLst/>
          </a:prstGeom>
        </p:spPr>
      </p:pic>
      <p:sp>
        <p:nvSpPr>
          <p:cNvPr id="13" name="TextBox 12"/>
          <p:cNvSpPr txBox="1"/>
          <p:nvPr/>
        </p:nvSpPr>
        <p:spPr>
          <a:xfrm>
            <a:off x="4001459" y="273152"/>
            <a:ext cx="4425781" cy="923330"/>
          </a:xfrm>
          <a:prstGeom prst="rect">
            <a:avLst/>
          </a:prstGeom>
          <a:noFill/>
        </p:spPr>
        <p:txBody>
          <a:bodyPr wrap="square" rtlCol="0">
            <a:spAutoFit/>
          </a:bodyPr>
          <a:lstStyle/>
          <a:p>
            <a:r>
              <a:rPr lang="en-US" sz="5400" dirty="0">
                <a:solidFill>
                  <a:schemeClr val="bg1"/>
                </a:solidFill>
              </a:rPr>
              <a:t>U.S. vs. EU</a:t>
            </a:r>
            <a:r>
              <a:rPr lang="en-US" dirty="0">
                <a:solidFill>
                  <a:schemeClr val="bg1"/>
                </a:solidFill>
              </a:rPr>
              <a:t> </a:t>
            </a:r>
          </a:p>
        </p:txBody>
      </p:sp>
    </p:spTree>
    <p:extLst>
      <p:ext uri="{BB962C8B-B14F-4D97-AF65-F5344CB8AC3E}">
        <p14:creationId xmlns:p14="http://schemas.microsoft.com/office/powerpoint/2010/main" val="1446725519"/>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1506</TotalTime>
  <Words>1109</Words>
  <Application>Microsoft Office PowerPoint</Application>
  <PresentationFormat>Widescreen</PresentationFormat>
  <Paragraphs>136</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Metropolitan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Ethics</dc:title>
  <dc:creator>Quinn</dc:creator>
  <cp:lastModifiedBy>Quinn</cp:lastModifiedBy>
  <cp:revision>54</cp:revision>
  <cp:lastPrinted>2017-04-27T20:48:47Z</cp:lastPrinted>
  <dcterms:created xsi:type="dcterms:W3CDTF">2017-04-26T19:49:18Z</dcterms:created>
  <dcterms:modified xsi:type="dcterms:W3CDTF">2017-05-03T00:06:43Z</dcterms:modified>
</cp:coreProperties>
</file>